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59.png" ContentType="image/png"/>
  <Override PartName="/ppt/media/image56.gif" ContentType="image/gif"/>
  <Override PartName="/ppt/media/image55.png" ContentType="image/png"/>
  <Override PartName="/ppt/media/image53.png" ContentType="image/png"/>
  <Override PartName="/ppt/media/image52.png" ContentType="image/png"/>
  <Override PartName="/ppt/media/image36.png" ContentType="image/png"/>
  <Override PartName="/ppt/media/image4.png" ContentType="image/png"/>
  <Override PartName="/ppt/media/image2.jpeg" ContentType="image/jpeg"/>
  <Override PartName="/ppt/media/image57.png" ContentType="image/png"/>
  <Override PartName="/ppt/media/image54.gif" ContentType="image/gif"/>
  <Override PartName="/ppt/media/image47.png" ContentType="image/png"/>
  <Override PartName="/ppt/media/image10.png" ContentType="image/png"/>
  <Override PartName="/ppt/media/image38.png" ContentType="image/png"/>
  <Override PartName="/ppt/media/image25.svg" ContentType="image/svg"/>
  <Override PartName="/ppt/media/image6.png" ContentType="image/png"/>
  <Override PartName="/ppt/media/image27.gif" ContentType="image/gif"/>
  <Override PartName="/ppt/media/image62.png" ContentType="image/png"/>
  <Override PartName="/ppt/media/image17.svg" ContentType="image/svg"/>
  <Override PartName="/ppt/media/image64.png" ContentType="image/png"/>
  <Override PartName="/ppt/media/image28.png" ContentType="image/png"/>
  <Override PartName="/ppt/media/image15.svg" ContentType="image/svg"/>
  <Override PartName="/ppt/media/image63.png" ContentType="image/png"/>
  <Override PartName="/ppt/media/image23.gif" ContentType="image/gif"/>
  <Override PartName="/ppt/media/image58.png" ContentType="image/png"/>
  <Override PartName="/ppt/media/image1.jpeg" ContentType="image/jpeg"/>
  <Override PartName="/ppt/media/image21.png" ContentType="image/png"/>
  <Override PartName="/ppt/media/image60.png" ContentType="image/png"/>
  <Override PartName="/ppt/media/image26.gif" ContentType="image/gif"/>
  <Override PartName="/ppt/media/image19.png" ContentType="image/png"/>
  <Override PartName="/ppt/media/image61.png" ContentType="image/png"/>
  <Override PartName="/ppt/media/image24.png" ContentType="image/png"/>
  <Override PartName="/ppt/media/image20.svg" ContentType="image/svg"/>
  <Override PartName="/ppt/media/image33.png" ContentType="image/png"/>
  <Override PartName="/ppt/media/image14.png" ContentType="image/png"/>
  <Override PartName="/ppt/media/image5.png" ContentType="image/png"/>
  <Override PartName="/ppt/media/image37.png" ContentType="image/png"/>
  <Override PartName="/ppt/media/image16.png" ContentType="image/png"/>
  <Override PartName="/ppt/media/image7.png" ContentType="image/png"/>
  <Override PartName="/ppt/media/image39.png" ContentType="image/png"/>
  <Override PartName="/ppt/media/image22.svg" ContentType="image/svg"/>
  <Override PartName="/ppt/media/image35.png" ContentType="image/png"/>
  <Override PartName="/ppt/media/image11.png" ContentType="image/png"/>
  <Override PartName="/ppt/media/image48.png" ContentType="image/png"/>
  <Override PartName="/ppt/media/image8.png" ContentType="image/png"/>
  <Override PartName="/ppt/media/image3.png" ContentType="image/png"/>
  <Override PartName="/ppt/media/image12.png" ContentType="image/png"/>
  <Override PartName="/ppt/media/image49.png" ContentType="image/png"/>
  <Override PartName="/ppt/media/image18.png" ContentType="image/png"/>
  <Override PartName="/ppt/media/image9.png" ContentType="image/png"/>
  <Override PartName="/ppt/media/image13.svg" ContentType="image/svg"/>
  <Override PartName="/ppt/media/image30.png" ContentType="image/png"/>
  <Override PartName="/ppt/media/image31.svg" ContentType="image/svg"/>
  <Override PartName="/ppt/media/image44.png" ContentType="image/png"/>
  <Override PartName="/ppt/media/image32.png" ContentType="image/png"/>
  <Override PartName="/ppt/media/image34.png" ContentType="image/png"/>
  <Override PartName="/ppt/media/image40.png" ContentType="image/png"/>
  <Override PartName="/ppt/media/image41.png" ContentType="image/png"/>
  <Override PartName="/ppt/media/image42.png" ContentType="image/png"/>
  <Override PartName="/ppt/media/image43.png" ContentType="image/png"/>
  <Override PartName="/ppt/media/image45.png" ContentType="image/png"/>
  <Override PartName="/ppt/media/image46.png" ContentType="image/png"/>
  <Override PartName="/ppt/media/image29.svg" ContentType="image/svg"/>
  <Override PartName="/ppt/media/image50.png" ContentType="image/png"/>
  <Override PartName="/ppt/media/image51.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5.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notesSlides/_rels/notesSlide2.xml.rels" ContentType="application/vnd.openxmlformats-package.relationships+xml"/>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DE" sz="1800" spc="-1" strike="noStrike">
                <a:solidFill>
                  <a:schemeClr val="dk1"/>
                </a:solidFill>
                <a:latin typeface="Aptos"/>
              </a:rPr>
              <a:t>Click to move the slide</a:t>
            </a:r>
            <a:endParaRPr b="0" lang="en-DE" sz="1800" spc="-1" strike="noStrike">
              <a:solidFill>
                <a:schemeClr val="dk1"/>
              </a:solidFill>
              <a:latin typeface="Aptos"/>
            </a:endParaRPr>
          </a:p>
        </p:txBody>
      </p:sp>
      <p:sp>
        <p:nvSpPr>
          <p:cNvPr id="2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2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29"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0"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1"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3CB07405-9F07-44B1-BB1C-E233F45D4F6E}"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685800" y="1143000"/>
            <a:ext cx="5486040" cy="3085920"/>
          </a:xfrm>
          <a:prstGeom prst="rect">
            <a:avLst/>
          </a:prstGeom>
          <a:ln w="0">
            <a:noFill/>
          </a:ln>
        </p:spPr>
      </p:sp>
      <p:sp>
        <p:nvSpPr>
          <p:cNvPr id="22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We aim for odometry first. SLAM is a later application</a:t>
            </a:r>
            <a:endParaRPr b="0" lang="en-US" sz="2000" spc="-1" strike="noStrike">
              <a:solidFill>
                <a:srgbClr val="000000"/>
              </a:solidFill>
              <a:latin typeface="Arial"/>
            </a:endParaRPr>
          </a:p>
        </p:txBody>
      </p:sp>
      <p:sp>
        <p:nvSpPr>
          <p:cNvPr id="223" name="PlaceHolder 3"/>
          <p:cNvSpPr>
            <a:spLocks noGrp="1"/>
          </p:cNvSpPr>
          <p:nvPr>
            <p:ph type="sldNum" idx="19"/>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DE" sz="1200" spc="-1" strike="noStrike">
                <a:solidFill>
                  <a:srgbClr val="000000"/>
                </a:solidFill>
                <a:latin typeface="Times New Roman"/>
                <a:ea typeface="+mn-ea"/>
              </a:defRPr>
            </a:lvl1pPr>
          </a:lstStyle>
          <a:p>
            <a:pPr indent="0" algn="r" defTabSz="914400">
              <a:lnSpc>
                <a:spcPct val="100000"/>
              </a:lnSpc>
              <a:buNone/>
              <a:tabLst>
                <a:tab algn="l" pos="0"/>
              </a:tabLst>
            </a:pPr>
            <a:fld id="{90FF6BF7-CD31-4EDC-B46B-840F727CB237}" type="slidenum">
              <a:rPr b="0" lang="en-DE"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endParaRPr b="0" lang="en-DE" sz="1800" spc="-1" strike="noStrike">
              <a:solidFill>
                <a:schemeClr val="dk1"/>
              </a:solidFill>
              <a:latin typeface="Aptos"/>
            </a:endParaRPr>
          </a:p>
        </p:txBody>
      </p:sp>
      <p:sp>
        <p:nvSpPr>
          <p:cNvPr id="7" name="PlaceHolder 2"/>
          <p:cNvSpPr>
            <a:spLocks noGrp="1"/>
          </p:cNvSpPr>
          <p:nvPr>
            <p:ph type="subTitle"/>
          </p:nvPr>
        </p:nvSpPr>
        <p:spPr>
          <a:xfrm>
            <a:off x="838080" y="1825560"/>
            <a:ext cx="5130720" cy="4350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01EAEC8-EC54-49BC-95B6-9F2D6458A307}"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endParaRPr b="0" lang="en-DE" sz="1800" spc="-1" strike="noStrike">
              <a:solidFill>
                <a:schemeClr val="dk1"/>
              </a:solidFill>
              <a:latin typeface="Aptos"/>
            </a:endParaRPr>
          </a:p>
        </p:txBody>
      </p:sp>
      <p:sp>
        <p:nvSpPr>
          <p:cNvPr id="15" name="PlaceHolder 2"/>
          <p:cNvSpPr>
            <a:spLocks noGrp="1"/>
          </p:cNvSpPr>
          <p:nvPr>
            <p:ph/>
          </p:nvPr>
        </p:nvSpPr>
        <p:spPr>
          <a:xfrm>
            <a:off x="838080" y="1825560"/>
            <a:ext cx="5130720" cy="435060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chemeClr val="dk1"/>
              </a:solidFill>
              <a:latin typeface="Aptos"/>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BD1E90E-ED2F-461A-B531-940F592942CB}"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endParaRPr b="0" lang="en-DE" sz="1800" spc="-1" strike="noStrike">
              <a:solidFill>
                <a:schemeClr val="dk1"/>
              </a:solidFill>
              <a:latin typeface="Aptos"/>
            </a:endParaRPr>
          </a:p>
        </p:txBody>
      </p:sp>
      <p:sp>
        <p:nvSpPr>
          <p:cNvPr id="24" name="PlaceHolder 2"/>
          <p:cNvSpPr>
            <a:spLocks noGrp="1"/>
          </p:cNvSpPr>
          <p:nvPr>
            <p:ph/>
          </p:nvPr>
        </p:nvSpPr>
        <p:spPr>
          <a:xfrm>
            <a:off x="838080" y="1825560"/>
            <a:ext cx="2503440" cy="435060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chemeClr val="dk1"/>
              </a:solidFill>
              <a:latin typeface="Aptos"/>
            </a:endParaRPr>
          </a:p>
        </p:txBody>
      </p:sp>
      <p:sp>
        <p:nvSpPr>
          <p:cNvPr id="25" name="PlaceHolder 3"/>
          <p:cNvSpPr>
            <a:spLocks noGrp="1"/>
          </p:cNvSpPr>
          <p:nvPr>
            <p:ph/>
          </p:nvPr>
        </p:nvSpPr>
        <p:spPr>
          <a:xfrm>
            <a:off x="3467160" y="1825560"/>
            <a:ext cx="2503440" cy="435060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chemeClr val="dk1"/>
              </a:solidFill>
              <a:latin typeface="Aptos"/>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00165D31-C93C-4278-ABE7-88C88C3DED27}" type="slidenum">
              <a:t>&lt;#&gt;</a:t>
            </a:fld>
          </a:p>
        </p:txBody>
      </p:sp>
      <p:sp>
        <p:nvSpPr>
          <p:cNvPr id="7" name="PlaceHolder 6"/>
          <p:cNvSpPr>
            <a:spLocks noGrp="1"/>
          </p:cNvSpPr>
          <p:nvPr>
            <p:ph type="dt" idx="9"/>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6"/>
          <p:cNvSpPr/>
          <p:nvPr/>
        </p:nvSpPr>
        <p:spPr>
          <a:xfrm>
            <a:off x="-215640" y="6288480"/>
            <a:ext cx="13137480" cy="106020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1"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n-DE" sz="4400" spc="-1" strike="noStrike">
                <a:solidFill>
                  <a:schemeClr val="dk1"/>
                </a:solidFill>
                <a:latin typeface="Aptos"/>
              </a:rPr>
              <a:t>Click to </a:t>
            </a:r>
            <a:r>
              <a:rPr b="0" lang="en-DE" sz="4400" spc="-1" strike="noStrike">
                <a:solidFill>
                  <a:schemeClr val="dk1"/>
                </a:solidFill>
                <a:latin typeface="Aptos"/>
              </a:rPr>
              <a:t>edit the </a:t>
            </a:r>
            <a:r>
              <a:rPr b="0" lang="en-DE" sz="4400" spc="-1" strike="noStrike">
                <a:solidFill>
                  <a:schemeClr val="dk1"/>
                </a:solidFill>
                <a:latin typeface="Aptos"/>
              </a:rPr>
              <a:t>title text </a:t>
            </a:r>
            <a:r>
              <a:rPr b="0" lang="en-DE" sz="4400" spc="-1" strike="noStrike">
                <a:solidFill>
                  <a:schemeClr val="dk1"/>
                </a:solidFill>
                <a:latin typeface="Aptos"/>
              </a:rPr>
              <a:t>format</a:t>
            </a:r>
            <a:endParaRPr b="0" lang="en-DE" sz="4400" spc="-1" strike="noStrike">
              <a:solidFill>
                <a:schemeClr val="dk1"/>
              </a:solidFill>
              <a:latin typeface="Aptos"/>
            </a:endParaRPr>
          </a:p>
        </p:txBody>
      </p:sp>
      <p:sp>
        <p:nvSpPr>
          <p:cNvPr id="2" name="PlaceHolder 2"/>
          <p:cNvSpPr>
            <a:spLocks noGrp="1"/>
          </p:cNvSpPr>
          <p:nvPr>
            <p:ph type="ftr" idx="1"/>
          </p:nvPr>
        </p:nvSpPr>
        <p:spPr>
          <a:xfrm>
            <a:off x="4038480" y="6356520"/>
            <a:ext cx="4114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pc="-1" strike="noStrike">
                <a:solidFill>
                  <a:schemeClr val="lt1"/>
                </a:solidFill>
                <a:latin typeface="Aptos"/>
              </a:defRPr>
            </a:lvl1pPr>
          </a:lstStyle>
          <a:p>
            <a:pPr indent="0" algn="ctr" defTabSz="914400">
              <a:lnSpc>
                <a:spcPct val="100000"/>
              </a:lnSpc>
              <a:buNone/>
              <a:tabLst>
                <a:tab algn="l" pos="0"/>
              </a:tabLst>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3" name="PlaceHolder 3"/>
          <p:cNvSpPr>
            <a:spLocks noGrp="1"/>
          </p:cNvSpPr>
          <p:nvPr>
            <p:ph type="sldNum" idx="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DE" sz="1200" spc="-1" strike="noStrike">
                <a:solidFill>
                  <a:schemeClr val="lt1"/>
                </a:solidFill>
                <a:latin typeface="Aptos"/>
              </a:defRPr>
            </a:lvl1pPr>
          </a:lstStyle>
          <a:p>
            <a:pPr indent="0" algn="r" defTabSz="914400">
              <a:lnSpc>
                <a:spcPct val="100000"/>
              </a:lnSpc>
              <a:buNone/>
              <a:tabLst>
                <a:tab algn="l" pos="0"/>
              </a:tabLst>
            </a:pPr>
            <a:fld id="{EC2EEBEA-1B43-4FD7-B5A0-CA1AE1258CF6}"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
        <p:nvSpPr>
          <p:cNvPr id="4" name="PlaceHolder 4"/>
          <p:cNvSpPr>
            <a:spLocks noGrp="1"/>
          </p:cNvSpPr>
          <p:nvPr>
            <p:ph type="dt" idx="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chemeClr val="dk1"/>
                </a:solidFill>
                <a:latin typeface="Aptos"/>
              </a:rPr>
              <a:t>Click to edit the outline text format</a:t>
            </a:r>
            <a:endParaRPr b="0" lang="en-DE" sz="2800" spc="-1" strike="noStrike">
              <a:solidFill>
                <a:schemeClr val="dk1"/>
              </a:solidFill>
              <a:latin typeface="Aptos"/>
            </a:endParaRPr>
          </a:p>
          <a:p>
            <a:pPr lvl="1" marL="864000" indent="-324000">
              <a:lnSpc>
                <a:spcPct val="90000"/>
              </a:lnSpc>
              <a:spcBef>
                <a:spcPts val="1134"/>
              </a:spcBef>
              <a:buClr>
                <a:srgbClr val="000000"/>
              </a:buClr>
              <a:buSzPct val="75000"/>
              <a:buFont typeface="Symbol" charset="2"/>
              <a:buChar char=""/>
            </a:pPr>
            <a:r>
              <a:rPr b="0" lang="en-DE" sz="2000" spc="-1" strike="noStrike">
                <a:solidFill>
                  <a:schemeClr val="dk1"/>
                </a:solidFill>
                <a:latin typeface="Aptos"/>
              </a:rPr>
              <a:t>Second Outline Level</a:t>
            </a:r>
            <a:endParaRPr b="0" lang="en-DE" sz="2000" spc="-1" strike="noStrike">
              <a:solidFill>
                <a:schemeClr val="dk1"/>
              </a:solidFill>
              <a:latin typeface="Aptos"/>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chemeClr val="dk1"/>
                </a:solidFill>
                <a:latin typeface="Aptos"/>
              </a:rPr>
              <a:t>Third Outline Level</a:t>
            </a:r>
            <a:endParaRPr b="0" lang="en-DE" sz="1800" spc="-1" strike="noStrike">
              <a:solidFill>
                <a:schemeClr val="dk1"/>
              </a:solidFill>
              <a:latin typeface="Aptos"/>
            </a:endParaRPr>
          </a:p>
          <a:p>
            <a:pPr lvl="3" marL="1728000" indent="-216000">
              <a:lnSpc>
                <a:spcPct val="90000"/>
              </a:lnSpc>
              <a:spcBef>
                <a:spcPts val="567"/>
              </a:spcBef>
              <a:buClr>
                <a:srgbClr val="000000"/>
              </a:buClr>
              <a:buSzPct val="75000"/>
              <a:buFont typeface="Symbol" charset="2"/>
              <a:buChar char=""/>
            </a:pPr>
            <a:r>
              <a:rPr b="0" lang="en-DE" sz="1800" spc="-1" strike="noStrike">
                <a:solidFill>
                  <a:schemeClr val="dk1"/>
                </a:solidFill>
                <a:latin typeface="Aptos"/>
              </a:rPr>
              <a:t>Fourth Outline Level</a:t>
            </a:r>
            <a:endParaRPr b="0" lang="en-DE" sz="1800" spc="-1" strike="noStrike">
              <a:solidFill>
                <a:schemeClr val="dk1"/>
              </a:solidFill>
              <a:latin typeface="Aptos"/>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chemeClr val="dk1"/>
                </a:solidFill>
                <a:latin typeface="Aptos"/>
              </a:rPr>
              <a:t>Fifth Outline Level</a:t>
            </a:r>
            <a:endParaRPr b="0" lang="en-DE" sz="2000" spc="-1" strike="noStrike">
              <a:solidFill>
                <a:schemeClr val="dk1"/>
              </a:solidFill>
              <a:latin typeface="Aptos"/>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chemeClr val="dk1"/>
                </a:solidFill>
                <a:latin typeface="Aptos"/>
              </a:rPr>
              <a:t>Sixth Outline Level</a:t>
            </a:r>
            <a:endParaRPr b="0" lang="en-DE" sz="2000" spc="-1" strike="noStrike">
              <a:solidFill>
                <a:schemeClr val="dk1"/>
              </a:solidFill>
              <a:latin typeface="Aptos"/>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chemeClr val="dk1"/>
                </a:solidFill>
                <a:latin typeface="Aptos"/>
              </a:rPr>
              <a:t>Seventh Outline Level</a:t>
            </a:r>
            <a:endParaRPr b="0" lang="en-DE" sz="2000" spc="-1" strike="noStrike">
              <a:solidFill>
                <a:schemeClr val="dk1"/>
              </a:solidFill>
              <a:latin typeface="Aptos"/>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Rectangle 6"/>
          <p:cNvSpPr/>
          <p:nvPr/>
        </p:nvSpPr>
        <p:spPr>
          <a:xfrm>
            <a:off x="-215640" y="6288480"/>
            <a:ext cx="13137480" cy="106020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9"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n-DE" sz="4400" spc="-1" strike="noStrike">
                <a:solidFill>
                  <a:schemeClr val="dk1"/>
                </a:solidFill>
                <a:latin typeface="Aptos"/>
              </a:rPr>
              <a:t>Click to </a:t>
            </a:r>
            <a:r>
              <a:rPr b="0" lang="en-DE" sz="4400" spc="-1" strike="noStrike">
                <a:solidFill>
                  <a:schemeClr val="dk1"/>
                </a:solidFill>
                <a:latin typeface="Aptos"/>
              </a:rPr>
              <a:t>edit the </a:t>
            </a:r>
            <a:r>
              <a:rPr b="0" lang="en-DE" sz="4400" spc="-1" strike="noStrike">
                <a:solidFill>
                  <a:schemeClr val="dk1"/>
                </a:solidFill>
                <a:latin typeface="Aptos"/>
              </a:rPr>
              <a:t>title text </a:t>
            </a:r>
            <a:r>
              <a:rPr b="0" lang="en-DE" sz="4400" spc="-1" strike="noStrike">
                <a:solidFill>
                  <a:schemeClr val="dk1"/>
                </a:solidFill>
                <a:latin typeface="Aptos"/>
              </a:rPr>
              <a:t>format</a:t>
            </a:r>
            <a:endParaRPr b="0" lang="en-DE" sz="4400" spc="-1" strike="noStrike">
              <a:solidFill>
                <a:schemeClr val="dk1"/>
              </a:solidFill>
              <a:latin typeface="Aptos"/>
            </a:endParaRPr>
          </a:p>
        </p:txBody>
      </p:sp>
      <p:sp>
        <p:nvSpPr>
          <p:cNvPr id="10" name="PlaceHolder 2"/>
          <p:cNvSpPr>
            <a:spLocks noGrp="1"/>
          </p:cNvSpPr>
          <p:nvPr>
            <p:ph type="body"/>
          </p:nvPr>
        </p:nvSpPr>
        <p:spPr>
          <a:xfrm>
            <a:off x="838080" y="1825560"/>
            <a:ext cx="10514880" cy="43506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1800" spc="-1" strike="noStrike">
                <a:solidFill>
                  <a:schemeClr val="dk1"/>
                </a:solidFill>
                <a:latin typeface="Aptos"/>
              </a:rPr>
              <a:t>Click to edit the outline text format</a:t>
            </a:r>
            <a:endParaRPr b="0" lang="en-DE" sz="1800" spc="-1" strike="noStrike">
              <a:solidFill>
                <a:schemeClr val="dk1"/>
              </a:solidFill>
              <a:latin typeface="Aptos"/>
            </a:endParaRPr>
          </a:p>
          <a:p>
            <a:pPr lvl="1" marL="864000" indent="-324000">
              <a:lnSpc>
                <a:spcPct val="90000"/>
              </a:lnSpc>
              <a:spcBef>
                <a:spcPts val="1134"/>
              </a:spcBef>
              <a:buClr>
                <a:srgbClr val="000000"/>
              </a:buClr>
              <a:buSzPct val="75000"/>
              <a:buFont typeface="Symbol" charset="2"/>
              <a:buChar char=""/>
            </a:pPr>
            <a:r>
              <a:rPr b="0" lang="en-DE" sz="1800" spc="-1" strike="noStrike">
                <a:solidFill>
                  <a:schemeClr val="dk1"/>
                </a:solidFill>
                <a:latin typeface="Aptos"/>
              </a:rPr>
              <a:t>Second Outline Level</a:t>
            </a:r>
            <a:endParaRPr b="0" lang="en-DE" sz="1800" spc="-1" strike="noStrike">
              <a:solidFill>
                <a:schemeClr val="dk1"/>
              </a:solidFill>
              <a:latin typeface="Aptos"/>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chemeClr val="dk1"/>
                </a:solidFill>
                <a:latin typeface="Aptos"/>
              </a:rPr>
              <a:t>Third Outline Level</a:t>
            </a:r>
            <a:endParaRPr b="0" lang="en-DE" sz="1800" spc="-1" strike="noStrike">
              <a:solidFill>
                <a:schemeClr val="dk1"/>
              </a:solidFill>
              <a:latin typeface="Aptos"/>
            </a:endParaRPr>
          </a:p>
          <a:p>
            <a:pPr lvl="3" marL="1728000" indent="-216000">
              <a:lnSpc>
                <a:spcPct val="90000"/>
              </a:lnSpc>
              <a:spcBef>
                <a:spcPts val="567"/>
              </a:spcBef>
              <a:buClr>
                <a:srgbClr val="000000"/>
              </a:buClr>
              <a:buSzPct val="75000"/>
              <a:buFont typeface="Symbol" charset="2"/>
              <a:buChar char=""/>
            </a:pPr>
            <a:r>
              <a:rPr b="0" lang="en-DE" sz="1800" spc="-1" strike="noStrike">
                <a:solidFill>
                  <a:schemeClr val="dk1"/>
                </a:solidFill>
                <a:latin typeface="Aptos"/>
              </a:rPr>
              <a:t>Fourth Outline Level</a:t>
            </a:r>
            <a:endParaRPr b="0" lang="en-DE" sz="1800" spc="-1" strike="noStrike">
              <a:solidFill>
                <a:schemeClr val="dk1"/>
              </a:solidFill>
              <a:latin typeface="Aptos"/>
            </a:endParaRPr>
          </a:p>
          <a:p>
            <a:pPr lvl="4" marL="2160000" indent="-216000">
              <a:lnSpc>
                <a:spcPct val="90000"/>
              </a:lnSpc>
              <a:spcBef>
                <a:spcPts val="283"/>
              </a:spcBef>
              <a:buClr>
                <a:srgbClr val="000000"/>
              </a:buClr>
              <a:buSzPct val="45000"/>
              <a:buFont typeface="Wingdings" charset="2"/>
              <a:buChar char=""/>
            </a:pPr>
            <a:r>
              <a:rPr b="0" lang="en-DE" sz="1800" spc="-1" strike="noStrike">
                <a:solidFill>
                  <a:schemeClr val="dk1"/>
                </a:solidFill>
                <a:latin typeface="Aptos"/>
              </a:rPr>
              <a:t>Fifth Outline Level</a:t>
            </a:r>
            <a:endParaRPr b="0" lang="en-DE" sz="1800" spc="-1" strike="noStrike">
              <a:solidFill>
                <a:schemeClr val="dk1"/>
              </a:solidFill>
              <a:latin typeface="Aptos"/>
            </a:endParaRPr>
          </a:p>
          <a:p>
            <a:pPr lvl="5" marL="2592000" indent="-216000">
              <a:lnSpc>
                <a:spcPct val="90000"/>
              </a:lnSpc>
              <a:spcBef>
                <a:spcPts val="283"/>
              </a:spcBef>
              <a:buClr>
                <a:srgbClr val="000000"/>
              </a:buClr>
              <a:buSzPct val="45000"/>
              <a:buFont typeface="Wingdings" charset="2"/>
              <a:buChar char=""/>
            </a:pPr>
            <a:r>
              <a:rPr b="0" lang="en-DE" sz="1800" spc="-1" strike="noStrike">
                <a:solidFill>
                  <a:schemeClr val="dk1"/>
                </a:solidFill>
                <a:latin typeface="Aptos"/>
              </a:rPr>
              <a:t>Sixth Outline Level</a:t>
            </a:r>
            <a:endParaRPr b="0" lang="en-DE" sz="1800" spc="-1" strike="noStrike">
              <a:solidFill>
                <a:schemeClr val="dk1"/>
              </a:solidFill>
              <a:latin typeface="Aptos"/>
            </a:endParaRPr>
          </a:p>
          <a:p>
            <a:pPr lvl="6" marL="3024000" indent="-216000">
              <a:lnSpc>
                <a:spcPct val="90000"/>
              </a:lnSpc>
              <a:spcBef>
                <a:spcPts val="283"/>
              </a:spcBef>
              <a:buClr>
                <a:srgbClr val="000000"/>
              </a:buClr>
              <a:buSzPct val="45000"/>
              <a:buFont typeface="Wingdings" charset="2"/>
              <a:buChar char=""/>
            </a:pPr>
            <a:r>
              <a:rPr b="0" lang="en-DE" sz="1800" spc="-1" strike="noStrike">
                <a:solidFill>
                  <a:schemeClr val="dk1"/>
                </a:solidFill>
                <a:latin typeface="Aptos"/>
              </a:rPr>
              <a:t>Seventh Outline Level</a:t>
            </a:r>
            <a:endParaRPr b="0" lang="en-DE" sz="1800" spc="-1" strike="noStrike">
              <a:solidFill>
                <a:schemeClr val="dk1"/>
              </a:solidFill>
              <a:latin typeface="Aptos"/>
            </a:endParaRPr>
          </a:p>
        </p:txBody>
      </p:sp>
      <p:sp>
        <p:nvSpPr>
          <p:cNvPr id="11" name="PlaceHolder 3"/>
          <p:cNvSpPr>
            <a:spLocks noGrp="1"/>
          </p:cNvSpPr>
          <p:nvPr>
            <p:ph type="ftr" idx="4"/>
          </p:nvPr>
        </p:nvSpPr>
        <p:spPr>
          <a:xfrm>
            <a:off x="4038480" y="6356520"/>
            <a:ext cx="4114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pc="-1" strike="noStrike">
                <a:solidFill>
                  <a:schemeClr val="lt1"/>
                </a:solidFill>
                <a:latin typeface="Aptos"/>
              </a:defRPr>
            </a:lvl1pPr>
          </a:lstStyle>
          <a:p>
            <a:pPr indent="0" algn="ctr" defTabSz="914400">
              <a:lnSpc>
                <a:spcPct val="100000"/>
              </a:lnSpc>
              <a:buNone/>
              <a:tabLst>
                <a:tab algn="l" pos="0"/>
              </a:tabLst>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12" name="PlaceHolder 4"/>
          <p:cNvSpPr>
            <a:spLocks noGrp="1"/>
          </p:cNvSpPr>
          <p:nvPr>
            <p:ph type="sldNum" idx="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DE" sz="1200" spc="-1" strike="noStrike">
                <a:solidFill>
                  <a:schemeClr val="lt1"/>
                </a:solidFill>
                <a:latin typeface="Aptos"/>
              </a:defRPr>
            </a:lvl1pPr>
          </a:lstStyle>
          <a:p>
            <a:pPr indent="0" algn="r" defTabSz="914400">
              <a:lnSpc>
                <a:spcPct val="100000"/>
              </a:lnSpc>
              <a:buNone/>
              <a:tabLst>
                <a:tab algn="l" pos="0"/>
              </a:tabLst>
            </a:pPr>
            <a:fld id="{C9A4C017-7E97-4FF4-9B49-0B379190891E}"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
        <p:nvSpPr>
          <p:cNvPr id="13" name="PlaceHolder 5"/>
          <p:cNvSpPr>
            <a:spLocks noGrp="1"/>
          </p:cNvSpPr>
          <p:nvPr>
            <p:ph type="dt" idx="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Rectangle 6"/>
          <p:cNvSpPr/>
          <p:nvPr/>
        </p:nvSpPr>
        <p:spPr>
          <a:xfrm>
            <a:off x="-215640" y="6288480"/>
            <a:ext cx="13137480" cy="106020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17"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n-DE" sz="4400" spc="-1" strike="noStrike">
                <a:solidFill>
                  <a:schemeClr val="dk1"/>
                </a:solidFill>
                <a:latin typeface="Aptos"/>
              </a:rPr>
              <a:t>Click to edit the title text format</a:t>
            </a:r>
            <a:endParaRPr b="0" lang="en-DE" sz="4400" spc="-1" strike="noStrike">
              <a:solidFill>
                <a:schemeClr val="dk1"/>
              </a:solidFill>
              <a:latin typeface="Aptos"/>
            </a:endParaRPr>
          </a:p>
        </p:txBody>
      </p:sp>
      <p:sp>
        <p:nvSpPr>
          <p:cNvPr id="18" name="PlaceHolder 2"/>
          <p:cNvSpPr>
            <a:spLocks noGrp="1"/>
          </p:cNvSpPr>
          <p:nvPr>
            <p:ph type="body"/>
          </p:nvPr>
        </p:nvSpPr>
        <p:spPr>
          <a:xfrm>
            <a:off x="838080" y="1825560"/>
            <a:ext cx="5130720" cy="43506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1800" spc="-1" strike="noStrike">
                <a:solidFill>
                  <a:schemeClr val="dk1"/>
                </a:solidFill>
                <a:latin typeface="Aptos"/>
              </a:rPr>
              <a:t>Click to edit the outline text format</a:t>
            </a:r>
            <a:endParaRPr b="0" lang="en-DE" sz="1800" spc="-1" strike="noStrike">
              <a:solidFill>
                <a:schemeClr val="dk1"/>
              </a:solidFill>
              <a:latin typeface="Aptos"/>
            </a:endParaRPr>
          </a:p>
          <a:p>
            <a:pPr lvl="1" marL="864000" indent="-324000">
              <a:lnSpc>
                <a:spcPct val="90000"/>
              </a:lnSpc>
              <a:spcBef>
                <a:spcPts val="1134"/>
              </a:spcBef>
              <a:buClr>
                <a:srgbClr val="000000"/>
              </a:buClr>
              <a:buSzPct val="75000"/>
              <a:buFont typeface="Symbol" charset="2"/>
              <a:buChar char=""/>
            </a:pPr>
            <a:r>
              <a:rPr b="0" lang="en-DE" sz="1800" spc="-1" strike="noStrike">
                <a:solidFill>
                  <a:schemeClr val="dk1"/>
                </a:solidFill>
                <a:latin typeface="Aptos"/>
              </a:rPr>
              <a:t>Second Outline Level</a:t>
            </a:r>
            <a:endParaRPr b="0" lang="en-DE" sz="1800" spc="-1" strike="noStrike">
              <a:solidFill>
                <a:schemeClr val="dk1"/>
              </a:solidFill>
              <a:latin typeface="Aptos"/>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chemeClr val="dk1"/>
                </a:solidFill>
                <a:latin typeface="Aptos"/>
              </a:rPr>
              <a:t>Third Outline Level</a:t>
            </a:r>
            <a:endParaRPr b="0" lang="en-DE" sz="1800" spc="-1" strike="noStrike">
              <a:solidFill>
                <a:schemeClr val="dk1"/>
              </a:solidFill>
              <a:latin typeface="Aptos"/>
            </a:endParaRPr>
          </a:p>
          <a:p>
            <a:pPr lvl="3" marL="1728000" indent="-216000">
              <a:lnSpc>
                <a:spcPct val="90000"/>
              </a:lnSpc>
              <a:spcBef>
                <a:spcPts val="567"/>
              </a:spcBef>
              <a:buClr>
                <a:srgbClr val="000000"/>
              </a:buClr>
              <a:buSzPct val="75000"/>
              <a:buFont typeface="Symbol" charset="2"/>
              <a:buChar char=""/>
            </a:pPr>
            <a:r>
              <a:rPr b="0" lang="en-DE" sz="1800" spc="-1" strike="noStrike">
                <a:solidFill>
                  <a:schemeClr val="dk1"/>
                </a:solidFill>
                <a:latin typeface="Aptos"/>
              </a:rPr>
              <a:t>Fourth Outline Level</a:t>
            </a:r>
            <a:endParaRPr b="0" lang="en-DE" sz="1800" spc="-1" strike="noStrike">
              <a:solidFill>
                <a:schemeClr val="dk1"/>
              </a:solidFill>
              <a:latin typeface="Aptos"/>
            </a:endParaRPr>
          </a:p>
          <a:p>
            <a:pPr lvl="4" marL="2160000" indent="-216000">
              <a:lnSpc>
                <a:spcPct val="90000"/>
              </a:lnSpc>
              <a:spcBef>
                <a:spcPts val="283"/>
              </a:spcBef>
              <a:buClr>
                <a:srgbClr val="000000"/>
              </a:buClr>
              <a:buSzPct val="45000"/>
              <a:buFont typeface="Wingdings" charset="2"/>
              <a:buChar char=""/>
            </a:pPr>
            <a:r>
              <a:rPr b="0" lang="en-DE" sz="1800" spc="-1" strike="noStrike">
                <a:solidFill>
                  <a:schemeClr val="dk1"/>
                </a:solidFill>
                <a:latin typeface="Aptos"/>
              </a:rPr>
              <a:t>Fifth Outline Level</a:t>
            </a:r>
            <a:endParaRPr b="0" lang="en-DE" sz="1800" spc="-1" strike="noStrike">
              <a:solidFill>
                <a:schemeClr val="dk1"/>
              </a:solidFill>
              <a:latin typeface="Aptos"/>
            </a:endParaRPr>
          </a:p>
          <a:p>
            <a:pPr lvl="5" marL="2592000" indent="-216000">
              <a:lnSpc>
                <a:spcPct val="90000"/>
              </a:lnSpc>
              <a:spcBef>
                <a:spcPts val="283"/>
              </a:spcBef>
              <a:buClr>
                <a:srgbClr val="000000"/>
              </a:buClr>
              <a:buSzPct val="45000"/>
              <a:buFont typeface="Wingdings" charset="2"/>
              <a:buChar char=""/>
            </a:pPr>
            <a:r>
              <a:rPr b="0" lang="en-DE" sz="1800" spc="-1" strike="noStrike">
                <a:solidFill>
                  <a:schemeClr val="dk1"/>
                </a:solidFill>
                <a:latin typeface="Aptos"/>
              </a:rPr>
              <a:t>Sixth Outline Level</a:t>
            </a:r>
            <a:endParaRPr b="0" lang="en-DE" sz="1800" spc="-1" strike="noStrike">
              <a:solidFill>
                <a:schemeClr val="dk1"/>
              </a:solidFill>
              <a:latin typeface="Aptos"/>
            </a:endParaRPr>
          </a:p>
          <a:p>
            <a:pPr lvl="6" marL="3024000" indent="-216000">
              <a:lnSpc>
                <a:spcPct val="90000"/>
              </a:lnSpc>
              <a:spcBef>
                <a:spcPts val="283"/>
              </a:spcBef>
              <a:buClr>
                <a:srgbClr val="000000"/>
              </a:buClr>
              <a:buSzPct val="45000"/>
              <a:buFont typeface="Wingdings" charset="2"/>
              <a:buChar char=""/>
            </a:pPr>
            <a:r>
              <a:rPr b="0" lang="en-DE" sz="1800" spc="-1" strike="noStrike">
                <a:solidFill>
                  <a:schemeClr val="dk1"/>
                </a:solidFill>
                <a:latin typeface="Aptos"/>
              </a:rPr>
              <a:t>Seventh Outline Level</a:t>
            </a:r>
            <a:endParaRPr b="0" lang="en-DE" sz="1800" spc="-1" strike="noStrike">
              <a:solidFill>
                <a:schemeClr val="dk1"/>
              </a:solidFill>
              <a:latin typeface="Aptos"/>
            </a:endParaRPr>
          </a:p>
        </p:txBody>
      </p:sp>
      <p:sp>
        <p:nvSpPr>
          <p:cNvPr id="19" name="PlaceHolder 3"/>
          <p:cNvSpPr>
            <a:spLocks noGrp="1"/>
          </p:cNvSpPr>
          <p:nvPr>
            <p:ph type="body"/>
          </p:nvPr>
        </p:nvSpPr>
        <p:spPr>
          <a:xfrm>
            <a:off x="6226200" y="1825560"/>
            <a:ext cx="5130720" cy="43506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1800" spc="-1" strike="noStrike">
                <a:solidFill>
                  <a:schemeClr val="dk1"/>
                </a:solidFill>
                <a:latin typeface="Aptos"/>
              </a:rPr>
              <a:t>Click to edit the outline text format</a:t>
            </a:r>
            <a:endParaRPr b="0" lang="en-DE" sz="1800" spc="-1" strike="noStrike">
              <a:solidFill>
                <a:schemeClr val="dk1"/>
              </a:solidFill>
              <a:latin typeface="Aptos"/>
            </a:endParaRPr>
          </a:p>
          <a:p>
            <a:pPr lvl="1" marL="864000" indent="-324000">
              <a:lnSpc>
                <a:spcPct val="90000"/>
              </a:lnSpc>
              <a:spcBef>
                <a:spcPts val="1134"/>
              </a:spcBef>
              <a:buClr>
                <a:srgbClr val="000000"/>
              </a:buClr>
              <a:buSzPct val="75000"/>
              <a:buFont typeface="Symbol" charset="2"/>
              <a:buChar char=""/>
            </a:pPr>
            <a:r>
              <a:rPr b="0" lang="en-DE" sz="1800" spc="-1" strike="noStrike">
                <a:solidFill>
                  <a:schemeClr val="dk1"/>
                </a:solidFill>
                <a:latin typeface="Aptos"/>
              </a:rPr>
              <a:t>Second Outline Level</a:t>
            </a:r>
            <a:endParaRPr b="0" lang="en-DE" sz="1800" spc="-1" strike="noStrike">
              <a:solidFill>
                <a:schemeClr val="dk1"/>
              </a:solidFill>
              <a:latin typeface="Aptos"/>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chemeClr val="dk1"/>
                </a:solidFill>
                <a:latin typeface="Aptos"/>
              </a:rPr>
              <a:t>Third Outline Level</a:t>
            </a:r>
            <a:endParaRPr b="0" lang="en-DE" sz="1800" spc="-1" strike="noStrike">
              <a:solidFill>
                <a:schemeClr val="dk1"/>
              </a:solidFill>
              <a:latin typeface="Aptos"/>
            </a:endParaRPr>
          </a:p>
          <a:p>
            <a:pPr lvl="3" marL="1728000" indent="-216000">
              <a:lnSpc>
                <a:spcPct val="90000"/>
              </a:lnSpc>
              <a:spcBef>
                <a:spcPts val="567"/>
              </a:spcBef>
              <a:buClr>
                <a:srgbClr val="000000"/>
              </a:buClr>
              <a:buSzPct val="75000"/>
              <a:buFont typeface="Symbol" charset="2"/>
              <a:buChar char=""/>
            </a:pPr>
            <a:r>
              <a:rPr b="0" lang="en-DE" sz="1800" spc="-1" strike="noStrike">
                <a:solidFill>
                  <a:schemeClr val="dk1"/>
                </a:solidFill>
                <a:latin typeface="Aptos"/>
              </a:rPr>
              <a:t>Fourth Outline Level</a:t>
            </a:r>
            <a:endParaRPr b="0" lang="en-DE" sz="1800" spc="-1" strike="noStrike">
              <a:solidFill>
                <a:schemeClr val="dk1"/>
              </a:solidFill>
              <a:latin typeface="Aptos"/>
            </a:endParaRPr>
          </a:p>
          <a:p>
            <a:pPr lvl="4" marL="2160000" indent="-216000">
              <a:lnSpc>
                <a:spcPct val="90000"/>
              </a:lnSpc>
              <a:spcBef>
                <a:spcPts val="283"/>
              </a:spcBef>
              <a:buClr>
                <a:srgbClr val="000000"/>
              </a:buClr>
              <a:buSzPct val="45000"/>
              <a:buFont typeface="Wingdings" charset="2"/>
              <a:buChar char=""/>
            </a:pPr>
            <a:r>
              <a:rPr b="0" lang="en-DE" sz="1800" spc="-1" strike="noStrike">
                <a:solidFill>
                  <a:schemeClr val="dk1"/>
                </a:solidFill>
                <a:latin typeface="Aptos"/>
              </a:rPr>
              <a:t>Fifth Outline Level</a:t>
            </a:r>
            <a:endParaRPr b="0" lang="en-DE" sz="1800" spc="-1" strike="noStrike">
              <a:solidFill>
                <a:schemeClr val="dk1"/>
              </a:solidFill>
              <a:latin typeface="Aptos"/>
            </a:endParaRPr>
          </a:p>
          <a:p>
            <a:pPr lvl="5" marL="2592000" indent="-216000">
              <a:lnSpc>
                <a:spcPct val="90000"/>
              </a:lnSpc>
              <a:spcBef>
                <a:spcPts val="283"/>
              </a:spcBef>
              <a:buClr>
                <a:srgbClr val="000000"/>
              </a:buClr>
              <a:buSzPct val="45000"/>
              <a:buFont typeface="Wingdings" charset="2"/>
              <a:buChar char=""/>
            </a:pPr>
            <a:r>
              <a:rPr b="0" lang="en-DE" sz="1800" spc="-1" strike="noStrike">
                <a:solidFill>
                  <a:schemeClr val="dk1"/>
                </a:solidFill>
                <a:latin typeface="Aptos"/>
              </a:rPr>
              <a:t>Sixth Outline Level</a:t>
            </a:r>
            <a:endParaRPr b="0" lang="en-DE" sz="1800" spc="-1" strike="noStrike">
              <a:solidFill>
                <a:schemeClr val="dk1"/>
              </a:solidFill>
              <a:latin typeface="Aptos"/>
            </a:endParaRPr>
          </a:p>
          <a:p>
            <a:pPr lvl="6" marL="3024000" indent="-216000">
              <a:lnSpc>
                <a:spcPct val="90000"/>
              </a:lnSpc>
              <a:spcBef>
                <a:spcPts val="283"/>
              </a:spcBef>
              <a:buClr>
                <a:srgbClr val="000000"/>
              </a:buClr>
              <a:buSzPct val="45000"/>
              <a:buFont typeface="Wingdings" charset="2"/>
              <a:buChar char=""/>
            </a:pPr>
            <a:r>
              <a:rPr b="0" lang="en-DE" sz="1800" spc="-1" strike="noStrike">
                <a:solidFill>
                  <a:schemeClr val="dk1"/>
                </a:solidFill>
                <a:latin typeface="Aptos"/>
              </a:rPr>
              <a:t>Seventh Outline Level</a:t>
            </a:r>
            <a:endParaRPr b="0" lang="en-DE" sz="1800" spc="-1" strike="noStrike">
              <a:solidFill>
                <a:schemeClr val="dk1"/>
              </a:solidFill>
              <a:latin typeface="Aptos"/>
            </a:endParaRPr>
          </a:p>
        </p:txBody>
      </p:sp>
      <p:sp>
        <p:nvSpPr>
          <p:cNvPr id="20" name="PlaceHolder 4"/>
          <p:cNvSpPr>
            <a:spLocks noGrp="1"/>
          </p:cNvSpPr>
          <p:nvPr>
            <p:ph type="ftr" idx="7"/>
          </p:nvPr>
        </p:nvSpPr>
        <p:spPr>
          <a:xfrm>
            <a:off x="4038480" y="6356520"/>
            <a:ext cx="4114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pc="-1" strike="noStrike">
                <a:solidFill>
                  <a:schemeClr val="lt1"/>
                </a:solidFill>
                <a:latin typeface="Aptos"/>
              </a:defRPr>
            </a:lvl1pPr>
          </a:lstStyle>
          <a:p>
            <a:pPr indent="0" algn="ctr" defTabSz="914400">
              <a:lnSpc>
                <a:spcPct val="100000"/>
              </a:lnSpc>
              <a:buNone/>
              <a:tabLst>
                <a:tab algn="l" pos="0"/>
              </a:tabLst>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21" name="PlaceHolder 5"/>
          <p:cNvSpPr>
            <a:spLocks noGrp="1"/>
          </p:cNvSpPr>
          <p:nvPr>
            <p:ph type="sldNum" idx="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DE" sz="1200" spc="-1" strike="noStrike">
                <a:solidFill>
                  <a:schemeClr val="lt1"/>
                </a:solidFill>
                <a:latin typeface="Aptos"/>
              </a:defRPr>
            </a:lvl1pPr>
          </a:lstStyle>
          <a:p>
            <a:pPr indent="0" algn="r" defTabSz="914400">
              <a:lnSpc>
                <a:spcPct val="100000"/>
              </a:lnSpc>
              <a:buNone/>
              <a:tabLst>
                <a:tab algn="l" pos="0"/>
              </a:tabLst>
            </a:pPr>
            <a:fld id="{FD4CFD45-78F2-429B-908D-F8D85BF09015}"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
        <p:nvSpPr>
          <p:cNvPr id="22" name="PlaceHolder 6"/>
          <p:cNvSpPr>
            <a:spLocks noGrp="1"/>
          </p:cNvSpPr>
          <p:nvPr>
            <p:ph type="dt" idx="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svg"/><Relationship Id="rId3" Type="http://schemas.openxmlformats.org/officeDocument/2006/relationships/image" Target="../media/image21.png"/><Relationship Id="rId4" Type="http://schemas.openxmlformats.org/officeDocument/2006/relationships/image" Target="../media/image22.svg"/><Relationship Id="rId5" Type="http://schemas.openxmlformats.org/officeDocument/2006/relationships/image" Target="../media/image23.gif"/><Relationship Id="rId6"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svg"/><Relationship Id="rId3" Type="http://schemas.openxmlformats.org/officeDocument/2006/relationships/image" Target="../media/image26.gif"/><Relationship Id="rId4"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27.gif"/><Relationship Id="rId2"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svg"/><Relationship Id="rId3" Type="http://schemas.openxmlformats.org/officeDocument/2006/relationships/image" Target="../media/image30.png"/><Relationship Id="rId4" Type="http://schemas.openxmlformats.org/officeDocument/2006/relationships/image" Target="../media/image31.svg"/><Relationship Id="rId5"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7.png"/><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7.png"/><Relationship Id="rId3" Type="http://schemas.openxmlformats.org/officeDocument/2006/relationships/image" Target="../media/image40.png"/><Relationship Id="rId4"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7.png"/><Relationship Id="rId3" Type="http://schemas.openxmlformats.org/officeDocument/2006/relationships/image" Target="../media/image41.png"/><Relationship Id="rId4"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2.png"/><Relationship Id="rId3"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4.png"/><Relationship Id="rId3"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4.png"/><Relationship Id="rId3" Type="http://schemas.openxmlformats.org/officeDocument/2006/relationships/image" Target="../media/image46.png"/><Relationship Id="rId4"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7.png"/><Relationship Id="rId3"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50.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50.png"/><Relationship Id="rId3" Type="http://schemas.openxmlformats.org/officeDocument/2006/relationships/image" Target="../media/image54.gif"/><Relationship Id="rId4"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50.png"/><Relationship Id="rId3" Type="http://schemas.openxmlformats.org/officeDocument/2006/relationships/image" Target="../media/image55.png"/><Relationship Id="rId4" Type="http://schemas.openxmlformats.org/officeDocument/2006/relationships/image" Target="../media/image34.png"/><Relationship Id="rId5"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50.png"/><Relationship Id="rId3" Type="http://schemas.openxmlformats.org/officeDocument/2006/relationships/image" Target="../media/image56.gif"/><Relationship Id="rId4"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50.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50.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5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50.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0.png"/><Relationship Id="rId4"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image" Target="../media/image14.png"/><Relationship Id="rId5" Type="http://schemas.openxmlformats.org/officeDocument/2006/relationships/image" Target="../media/image15.svg"/><Relationship Id="rId6"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svg"/><Relationship Id="rId3" Type="http://schemas.openxmlformats.org/officeDocument/2006/relationships/image" Target="../media/image18.png"/><Relationship Id="rId4"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 name="PlaceHolder 1"/>
          <p:cNvSpPr>
            <a:spLocks noGrp="1"/>
          </p:cNvSpPr>
          <p:nvPr>
            <p:ph type="title"/>
          </p:nvPr>
        </p:nvSpPr>
        <p:spPr>
          <a:xfrm>
            <a:off x="1523880" y="136440"/>
            <a:ext cx="9143280" cy="2386800"/>
          </a:xfrm>
          <a:prstGeom prst="rect">
            <a:avLst/>
          </a:prstGeom>
          <a:noFill/>
          <a:ln w="0">
            <a:noFill/>
          </a:ln>
        </p:spPr>
        <p:txBody>
          <a:bodyPr lIns="91440" rIns="91440" tIns="45720" bIns="45720" anchor="b">
            <a:normAutofit fontScale="93422"/>
          </a:bodyPr>
          <a:p>
            <a:pPr indent="0" algn="ctr" defTabSz="914400">
              <a:lnSpc>
                <a:spcPct val="90000"/>
              </a:lnSpc>
              <a:buNone/>
              <a:tabLst>
                <a:tab algn="l" pos="0"/>
              </a:tabLst>
            </a:pPr>
            <a:r>
              <a:rPr b="0" lang="en-US" sz="6000" spc="-1" strike="noStrike">
                <a:solidFill>
                  <a:schemeClr val="dk1"/>
                </a:solidFill>
                <a:latin typeface="Aptos Display"/>
              </a:rPr>
              <a:t>Radar odometry using mmWave technology for SLAM applications.</a:t>
            </a:r>
            <a:endParaRPr b="0" lang="en-DE" sz="6000" spc="-1" strike="noStrike">
              <a:solidFill>
                <a:schemeClr val="dk1"/>
              </a:solidFill>
              <a:latin typeface="Aptos"/>
            </a:endParaRPr>
          </a:p>
        </p:txBody>
      </p:sp>
      <p:sp>
        <p:nvSpPr>
          <p:cNvPr id="33" name="PlaceHolder 2"/>
          <p:cNvSpPr>
            <a:spLocks noGrp="1"/>
          </p:cNvSpPr>
          <p:nvPr>
            <p:ph type="subTitle"/>
          </p:nvPr>
        </p:nvSpPr>
        <p:spPr>
          <a:xfrm>
            <a:off x="1523880" y="2523960"/>
            <a:ext cx="9143280" cy="364320"/>
          </a:xfrm>
          <a:prstGeom prst="rect">
            <a:avLst/>
          </a:prstGeom>
          <a:noFill/>
          <a:ln w="0">
            <a:noFill/>
          </a:ln>
        </p:spPr>
        <p:txBody>
          <a:bodyPr lIns="91440" rIns="91440" tIns="45720" bIns="45720" anchor="t">
            <a:normAutofit fontScale="87480"/>
          </a:bodyPr>
          <a:p>
            <a:pPr marL="228600" indent="0" algn="ctr" defTabSz="914400">
              <a:lnSpc>
                <a:spcPct val="90000"/>
              </a:lnSpc>
              <a:spcBef>
                <a:spcPts val="1001"/>
              </a:spcBef>
              <a:buNone/>
              <a:tabLst>
                <a:tab algn="l" pos="0"/>
              </a:tabLst>
            </a:pPr>
            <a:r>
              <a:rPr b="0" lang="en-GB" sz="2400" spc="-1" strike="noStrike">
                <a:solidFill>
                  <a:schemeClr val="dk1"/>
                </a:solidFill>
                <a:latin typeface="Aptos"/>
              </a:rPr>
              <a:t>Radar</a:t>
            </a:r>
            <a:r>
              <a:rPr b="0" lang="en-US" sz="2400" spc="-1" strike="noStrike">
                <a:solidFill>
                  <a:schemeClr val="dk1"/>
                </a:solidFill>
                <a:latin typeface="Aptos"/>
              </a:rPr>
              <a:t>-based Ego-Motion Estimation.</a:t>
            </a:r>
            <a:endParaRPr b="0" lang="en-US" sz="2400" spc="-1" strike="noStrike">
              <a:solidFill>
                <a:srgbClr val="000000"/>
              </a:solidFill>
              <a:latin typeface="Arial"/>
            </a:endParaRPr>
          </a:p>
        </p:txBody>
      </p:sp>
      <p:sp>
        <p:nvSpPr>
          <p:cNvPr id="34" name="PlaceHolder 3"/>
          <p:cNvSpPr>
            <a:spLocks noGrp="1"/>
          </p:cNvSpPr>
          <p:nvPr>
            <p:ph type="ftr" idx="13"/>
          </p:nvPr>
        </p:nvSpPr>
        <p:spPr>
          <a:xfrm>
            <a:off x="4038480" y="6356520"/>
            <a:ext cx="4114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pc="-1" strike="noStrike">
                <a:solidFill>
                  <a:schemeClr val="lt1"/>
                </a:solidFill>
                <a:latin typeface="Aptos"/>
              </a:defRPr>
            </a:lvl1pPr>
          </a:lstStyle>
          <a:p>
            <a:pPr indent="0" algn="ctr" defTabSz="914400">
              <a:lnSpc>
                <a:spcPct val="100000"/>
              </a:lnSpc>
              <a:buNone/>
              <a:tabLst>
                <a:tab algn="l" pos="0"/>
              </a:tabLst>
            </a:pPr>
            <a:r>
              <a:rPr b="0" lang="en-US" sz="1200" spc="-1" strike="noStrike">
                <a:solidFill>
                  <a:schemeClr val="lt1"/>
                </a:solidFill>
                <a:latin typeface="Aptos"/>
              </a:rPr>
              <a:t>Luis Fernando Rodriguez Gutierrez</a:t>
            </a:r>
            <a:endParaRPr b="0" lang="en-US" sz="1200" spc="-1" strike="noStrike">
              <a:solidFill>
                <a:srgbClr val="000000"/>
              </a:solidFill>
              <a:latin typeface="Times New Roman"/>
            </a:endParaRPr>
          </a:p>
          <a:p>
            <a:pPr indent="0" algn="ctr" defTabSz="914400">
              <a:lnSpc>
                <a:spcPct val="100000"/>
              </a:lnSpc>
              <a:buNone/>
              <a:tabLst>
                <a:tab algn="l" pos="0"/>
              </a:tabLst>
            </a:pPr>
            <a:r>
              <a:rPr b="0" lang="en-US" sz="1200" spc="-1" strike="noStrike">
                <a:solidFill>
                  <a:schemeClr val="lt1"/>
                </a:solidFill>
                <a:latin typeface="Aptos"/>
              </a:rPr>
              <a:t>FH Dortmund, 2025, Master ESE</a:t>
            </a:r>
            <a:endParaRPr b="0" lang="en-US" sz="1200" spc="-1" strike="noStrike">
              <a:solidFill>
                <a:srgbClr val="000000"/>
              </a:solidFill>
              <a:latin typeface="Times New Roman"/>
            </a:endParaRPr>
          </a:p>
          <a:p>
            <a:pPr indent="0" algn="ctr" defTabSz="914400">
              <a:lnSpc>
                <a:spcPct val="100000"/>
              </a:lnSpc>
              <a:buNone/>
              <a:tabLst>
                <a:tab algn="l" pos="0"/>
              </a:tabLst>
            </a:pPr>
            <a:endParaRPr b="0" lang="en-US" sz="1200" spc="-1" strike="noStrike">
              <a:solidFill>
                <a:srgbClr val="000000"/>
              </a:solidFill>
              <a:latin typeface="Times New Roman"/>
            </a:endParaRPr>
          </a:p>
        </p:txBody>
      </p:sp>
      <p:sp>
        <p:nvSpPr>
          <p:cNvPr id="35" name="TextBox 6"/>
          <p:cNvSpPr/>
          <p:nvPr/>
        </p:nvSpPr>
        <p:spPr>
          <a:xfrm>
            <a:off x="0" y="4446000"/>
            <a:ext cx="599760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Author:</a:t>
            </a:r>
            <a:endParaRPr b="0" lang="en-US" sz="1800" spc="-1" strike="noStrike">
              <a:solidFill>
                <a:srgbClr val="000000"/>
              </a:solidFill>
              <a:latin typeface="Arial"/>
            </a:endParaRPr>
          </a:p>
          <a:p>
            <a:pPr defTabSz="914400">
              <a:lnSpc>
                <a:spcPct val="100000"/>
              </a:lnSpc>
            </a:pPr>
            <a:r>
              <a:rPr b="0" lang="en-US" sz="1600" spc="-1" strike="noStrike">
                <a:solidFill>
                  <a:schemeClr val="dk1"/>
                </a:solidFill>
                <a:latin typeface="Aptos"/>
              </a:rPr>
              <a:t>Luis Fernando Rodriguez Gutierrez</a:t>
            </a:r>
            <a:endParaRPr b="0" lang="en-US" sz="1600" spc="-1" strike="noStrike">
              <a:solidFill>
                <a:srgbClr val="000000"/>
              </a:solidFill>
              <a:latin typeface="Arial"/>
            </a:endParaRPr>
          </a:p>
          <a:p>
            <a:pPr defTabSz="914400">
              <a:lnSpc>
                <a:spcPct val="100000"/>
              </a:lnSpc>
            </a:pPr>
            <a:r>
              <a:rPr b="0" lang="en-US" sz="1800" spc="-1" strike="noStrike">
                <a:solidFill>
                  <a:schemeClr val="dk1"/>
                </a:solidFill>
                <a:latin typeface="Aptos"/>
              </a:rPr>
              <a:t>Supervisor:</a:t>
            </a:r>
            <a:endParaRPr b="0" lang="en-US" sz="1800" spc="-1" strike="noStrike">
              <a:solidFill>
                <a:srgbClr val="000000"/>
              </a:solidFill>
              <a:latin typeface="Arial"/>
            </a:endParaRPr>
          </a:p>
          <a:p>
            <a:pPr defTabSz="914400">
              <a:lnSpc>
                <a:spcPct val="100000"/>
              </a:lnSpc>
            </a:pPr>
            <a:r>
              <a:rPr b="0" lang="en-US" sz="1600" spc="-1" strike="noStrike">
                <a:solidFill>
                  <a:schemeClr val="dk1"/>
                </a:solidFill>
                <a:latin typeface="Aptos"/>
              </a:rPr>
              <a:t>Prof. Dr. Andreas Becker</a:t>
            </a:r>
            <a:endParaRPr b="0" lang="en-US" sz="1600" spc="-1" strike="noStrike">
              <a:solidFill>
                <a:srgbClr val="000000"/>
              </a:solidFill>
              <a:latin typeface="Arial"/>
            </a:endParaRPr>
          </a:p>
          <a:p>
            <a:pPr defTabSz="914400">
              <a:lnSpc>
                <a:spcPct val="100000"/>
              </a:lnSpc>
            </a:pPr>
            <a:r>
              <a:rPr b="0" lang="en-US" sz="1800" spc="-1" strike="noStrike">
                <a:solidFill>
                  <a:schemeClr val="dk1"/>
                </a:solidFill>
                <a:latin typeface="Aptos"/>
              </a:rPr>
              <a:t>Co-Supervisor:</a:t>
            </a:r>
            <a:endParaRPr b="0" lang="en-US" sz="1800" spc="-1" strike="noStrike">
              <a:solidFill>
                <a:srgbClr val="000000"/>
              </a:solidFill>
              <a:latin typeface="Arial"/>
            </a:endParaRPr>
          </a:p>
          <a:p>
            <a:pPr defTabSz="914400">
              <a:lnSpc>
                <a:spcPct val="100000"/>
              </a:lnSpc>
            </a:pPr>
            <a:r>
              <a:rPr b="0" lang="en-US" sz="1600" spc="-1" strike="noStrike">
                <a:solidFill>
                  <a:schemeClr val="dk1"/>
                </a:solidFill>
                <a:latin typeface="Aptos"/>
              </a:rPr>
              <a:t>Tobias Uhlich</a:t>
            </a:r>
            <a:endParaRPr b="0" lang="en-US" sz="1600" spc="-1" strike="noStrike">
              <a:solidFill>
                <a:srgbClr val="000000"/>
              </a:solidFill>
              <a:latin typeface="Arial"/>
            </a:endParaRPr>
          </a:p>
        </p:txBody>
      </p:sp>
      <p:pic>
        <p:nvPicPr>
          <p:cNvPr id="36" name="Picture 9" descr="A grey go kart in a room&#10;&#10;AI-generated content may be incorrect."/>
          <p:cNvPicPr/>
          <p:nvPr/>
        </p:nvPicPr>
        <p:blipFill>
          <a:blip r:embed="rId1"/>
          <a:srcRect l="16085" t="0" r="19420" b="0"/>
          <a:stretch/>
        </p:blipFill>
        <p:spPr>
          <a:xfrm>
            <a:off x="6095880" y="2889360"/>
            <a:ext cx="4683960" cy="3354120"/>
          </a:xfrm>
          <a:prstGeom prst="rect">
            <a:avLst/>
          </a:prstGeom>
          <a:ln w="0">
            <a:noFill/>
          </a:ln>
          <a:effectLst>
            <a:outerShdw algn="tl" blurRad="291960" dir="2700000" dist="138988" rotWithShape="0">
              <a:srgbClr val="333333">
                <a:alpha val="65000"/>
              </a:srgbClr>
            </a:outerShdw>
          </a:effectLst>
        </p:spPr>
      </p:pic>
      <p:sp>
        <p:nvSpPr>
          <p:cNvPr id="5" name="PlaceHolder 4"/>
          <p:cNvSpPr>
            <a:spLocks noGrp="1"/>
          </p:cNvSpPr>
          <p:nvPr>
            <p:ph type="sldNum" idx="2"/>
          </p:nvPr>
        </p:nvSpPr>
        <p:spPr/>
        <p:txBody>
          <a:bodyPr/>
          <a:p>
            <a:fld id="{E4E53312-82F6-4758-B4CD-43929BA03734}"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i="1" lang="en-US" sz="4400" spc="-1" strike="noStrike">
                <a:solidFill>
                  <a:schemeClr val="dk1"/>
                </a:solidFill>
                <a:latin typeface="Aptos Display"/>
              </a:rPr>
              <a:t>IWR6843AOP</a:t>
            </a:r>
            <a:br>
              <a:rPr sz="4400"/>
            </a:br>
            <a:r>
              <a:rPr b="0" lang="en-US" sz="3200" spc="-1" strike="noStrike">
                <a:solidFill>
                  <a:schemeClr val="dk1"/>
                </a:solidFill>
                <a:latin typeface="Aptos Display"/>
              </a:rPr>
              <a:t>Understanding how </a:t>
            </a:r>
            <a:r>
              <a:rPr b="0" i="1" lang="en-US" sz="3200" spc="-1" strike="noStrike">
                <a:solidFill>
                  <a:schemeClr val="dk1"/>
                </a:solidFill>
                <a:latin typeface="Aptos Display"/>
              </a:rPr>
              <a:t>IWR6843AOP</a:t>
            </a:r>
            <a:r>
              <a:rPr b="0" lang="en-US" sz="3200" spc="-1" strike="noStrike">
                <a:solidFill>
                  <a:schemeClr val="dk1"/>
                </a:solidFill>
                <a:latin typeface="Aptos Display"/>
              </a:rPr>
              <a:t> works</a:t>
            </a:r>
            <a:endParaRPr b="0" lang="en-DE" sz="3200" spc="-1" strike="noStrike">
              <a:solidFill>
                <a:schemeClr val="dk1"/>
              </a:solidFill>
              <a:latin typeface="Aptos"/>
            </a:endParaRPr>
          </a:p>
        </p:txBody>
      </p:sp>
      <p:pic>
        <p:nvPicPr>
          <p:cNvPr id="69" name="Graphic 1" descr=""/>
          <p:cNvPicPr/>
          <p:nvPr/>
        </p:nvPicPr>
        <p:blipFill>
          <a:blip r:embed="rId1">
            <a:extLst>
              <a:ext uri="{96DAC541-7B7A-43D3-8B79-37D633B846F1}">
                <asvg:svgBlip xmlns:asvg="http://schemas.microsoft.com/office/drawing/2016/SVG/main" r:embed="rId2"/>
              </a:ext>
            </a:extLst>
          </a:blip>
          <a:stretch/>
        </p:blipFill>
        <p:spPr>
          <a:xfrm>
            <a:off x="6210000" y="1690200"/>
            <a:ext cx="5143320" cy="2085480"/>
          </a:xfrm>
          <a:prstGeom prst="rect">
            <a:avLst/>
          </a:prstGeom>
          <a:ln w="0">
            <a:noFill/>
          </a:ln>
        </p:spPr>
      </p:pic>
      <p:pic>
        <p:nvPicPr>
          <p:cNvPr id="70" name="Graphic 2" descr=""/>
          <p:cNvPicPr/>
          <p:nvPr/>
        </p:nvPicPr>
        <p:blipFill>
          <a:blip r:embed="rId3">
            <a:extLst>
              <a:ext uri="{96DAC541-7B7A-43D3-8B79-37D633B846F1}">
                <asvg:svgBlip xmlns:asvg="http://schemas.microsoft.com/office/drawing/2016/SVG/main" r:embed="rId4"/>
              </a:ext>
            </a:extLst>
          </a:blip>
          <a:stretch/>
        </p:blipFill>
        <p:spPr>
          <a:xfrm>
            <a:off x="6210000" y="3776040"/>
            <a:ext cx="5143320" cy="2123640"/>
          </a:xfrm>
          <a:prstGeom prst="rect">
            <a:avLst/>
          </a:prstGeom>
          <a:ln w="0">
            <a:noFill/>
          </a:ln>
        </p:spPr>
      </p:pic>
      <p:pic>
        <p:nvPicPr>
          <p:cNvPr id="71" name="Content Placeholder 1" descr="A graph with numbers and a line&#10;&#10;AI-generated content may be incorrect."/>
          <p:cNvPicPr/>
          <p:nvPr/>
        </p:nvPicPr>
        <p:blipFill>
          <a:blip r:embed="rId5"/>
          <a:stretch/>
        </p:blipFill>
        <p:spPr>
          <a:xfrm>
            <a:off x="838080" y="1690200"/>
            <a:ext cx="4350600" cy="4350600"/>
          </a:xfrm>
          <a:prstGeom prst="rect">
            <a:avLst/>
          </a:prstGeom>
          <a:ln w="0">
            <a:noFill/>
          </a:ln>
        </p:spPr>
      </p:pic>
      <p:sp>
        <p:nvSpPr>
          <p:cNvPr id="72" name="PlaceHolder 2"/>
          <p:cNvSpPr>
            <a:spLocks noGrp="1"/>
          </p:cNvSpPr>
          <p:nvPr>
            <p:ph type="ftr" idx="14"/>
          </p:nvPr>
        </p:nvSpPr>
        <p:spPr>
          <a:xfrm>
            <a:off x="4038480" y="6356520"/>
            <a:ext cx="4114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pc="-1" strike="noStrike">
                <a:solidFill>
                  <a:schemeClr val="lt1"/>
                </a:solidFill>
                <a:latin typeface="Aptos"/>
              </a:defRPr>
            </a:lvl1pPr>
          </a:lstStyle>
          <a:p>
            <a:pPr indent="0" algn="ctr" defTabSz="914400">
              <a:lnSpc>
                <a:spcPct val="100000"/>
              </a:lnSpc>
              <a:buNone/>
              <a:tabLst>
                <a:tab algn="l" pos="0"/>
              </a:tabLst>
            </a:pPr>
            <a:r>
              <a:rPr b="0" lang="en-US" sz="1200" spc="-1" strike="noStrike">
                <a:solidFill>
                  <a:schemeClr val="lt1"/>
                </a:solidFill>
                <a:latin typeface="Aptos"/>
              </a:rPr>
              <a:t>Luis Fernando Rodriguez Gutierrez FH Dortmund, 2025, Master ESE </a:t>
            </a:r>
            <a:endParaRPr b="0" lang="en-US" sz="1200" spc="-1" strike="noStrike">
              <a:solidFill>
                <a:srgbClr val="000000"/>
              </a:solidFill>
              <a:latin typeface="Times New Roman"/>
            </a:endParaRPr>
          </a:p>
        </p:txBody>
      </p:sp>
      <p:sp>
        <p:nvSpPr>
          <p:cNvPr id="73" name="PlaceHolder 3"/>
          <p:cNvSpPr>
            <a:spLocks noGrp="1"/>
          </p:cNvSpPr>
          <p:nvPr>
            <p:ph type="sldNum" idx="1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DE" sz="1200" spc="-1" strike="noStrike">
                <a:solidFill>
                  <a:schemeClr val="lt1"/>
                </a:solidFill>
                <a:latin typeface="Aptos"/>
              </a:defRPr>
            </a:lvl1pPr>
          </a:lstStyle>
          <a:p>
            <a:pPr indent="0" algn="r" defTabSz="914400">
              <a:lnSpc>
                <a:spcPct val="100000"/>
              </a:lnSpc>
              <a:buNone/>
              <a:tabLst>
                <a:tab algn="l" pos="0"/>
              </a:tabLst>
            </a:pPr>
            <a:fld id="{6A490A37-E202-4225-A40A-756DBAB27806}"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i="1" lang="en-US" sz="4400" spc="-1" strike="noStrike">
                <a:solidFill>
                  <a:schemeClr val="dk1"/>
                </a:solidFill>
                <a:latin typeface="Aptos Display"/>
              </a:rPr>
              <a:t>IWR6843AOP</a:t>
            </a:r>
            <a:br>
              <a:rPr sz="4400"/>
            </a:br>
            <a:r>
              <a:rPr b="0" lang="en-US" sz="3200" spc="-1" strike="noStrike">
                <a:solidFill>
                  <a:schemeClr val="dk1"/>
                </a:solidFill>
                <a:latin typeface="Aptos Display"/>
              </a:rPr>
              <a:t>Static and Dynamic Objects</a:t>
            </a:r>
            <a:endParaRPr b="0" lang="en-DE" sz="3200" spc="-1" strike="noStrike">
              <a:solidFill>
                <a:schemeClr val="dk1"/>
              </a:solidFill>
              <a:latin typeface="Aptos"/>
            </a:endParaRPr>
          </a:p>
        </p:txBody>
      </p:sp>
      <p:pic>
        <p:nvPicPr>
          <p:cNvPr id="75" name="Graphic 7" descr=""/>
          <p:cNvPicPr/>
          <p:nvPr/>
        </p:nvPicPr>
        <p:blipFill>
          <a:blip r:embed="rId1">
            <a:extLst>
              <a:ext uri="{96DAC541-7B7A-43D3-8B79-37D633B846F1}">
                <asvg:svgBlip xmlns:asvg="http://schemas.microsoft.com/office/drawing/2016/SVG/main" r:embed="rId2"/>
              </a:ext>
            </a:extLst>
          </a:blip>
          <a:stretch/>
        </p:blipFill>
        <p:spPr>
          <a:xfrm>
            <a:off x="6095880" y="1825560"/>
            <a:ext cx="5143320" cy="4352400"/>
          </a:xfrm>
          <a:prstGeom prst="rect">
            <a:avLst/>
          </a:prstGeom>
          <a:ln w="0">
            <a:noFill/>
          </a:ln>
        </p:spPr>
      </p:pic>
      <p:pic>
        <p:nvPicPr>
          <p:cNvPr id="76" name="Content Placeholder 13" descr="A graph with green and blue x and red x&#10;&#10;AI-generated content may be incorrect."/>
          <p:cNvPicPr/>
          <p:nvPr/>
        </p:nvPicPr>
        <p:blipFill>
          <a:blip r:embed="rId3"/>
          <a:stretch/>
        </p:blipFill>
        <p:spPr>
          <a:xfrm>
            <a:off x="1291320" y="1825560"/>
            <a:ext cx="4350960" cy="4350960"/>
          </a:xfrm>
          <a:prstGeom prst="rect">
            <a:avLst/>
          </a:prstGeom>
          <a:ln w="0">
            <a:noFill/>
          </a:ln>
        </p:spPr>
      </p:pic>
      <p:sp>
        <p:nvSpPr>
          <p:cNvPr id="77" name="PlaceHolder 2"/>
          <p:cNvSpPr>
            <a:spLocks noGrp="1"/>
          </p:cNvSpPr>
          <p:nvPr>
            <p:ph type="ftr" idx="16"/>
          </p:nvPr>
        </p:nvSpPr>
        <p:spPr>
          <a:xfrm>
            <a:off x="4038480" y="6356520"/>
            <a:ext cx="4114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pc="-1" strike="noStrike">
                <a:solidFill>
                  <a:schemeClr val="lt1"/>
                </a:solidFill>
                <a:latin typeface="Aptos"/>
              </a:defRPr>
            </a:lvl1pPr>
          </a:lstStyle>
          <a:p>
            <a:pPr indent="0" algn="ctr" defTabSz="914400">
              <a:lnSpc>
                <a:spcPct val="100000"/>
              </a:lnSpc>
              <a:buNone/>
              <a:tabLst>
                <a:tab algn="l" pos="0"/>
              </a:tabLst>
            </a:pPr>
            <a:r>
              <a:rPr b="0" lang="en-US" sz="1200" spc="-1" strike="noStrike">
                <a:solidFill>
                  <a:schemeClr val="lt1"/>
                </a:solidFill>
                <a:latin typeface="Aptos"/>
              </a:rPr>
              <a:t>Luis Fernando Rodriguez Gutierrez FH Dortmund, 2025, Master ESE </a:t>
            </a:r>
            <a:endParaRPr b="0" lang="en-US" sz="1200" spc="-1" strike="noStrike">
              <a:solidFill>
                <a:srgbClr val="000000"/>
              </a:solidFill>
              <a:latin typeface="Times New Roman"/>
            </a:endParaRPr>
          </a:p>
        </p:txBody>
      </p:sp>
      <p:sp>
        <p:nvSpPr>
          <p:cNvPr id="78" name="PlaceHolder 3"/>
          <p:cNvSpPr>
            <a:spLocks noGrp="1"/>
          </p:cNvSpPr>
          <p:nvPr>
            <p:ph type="sldNum" idx="1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DE" sz="1200" spc="-1" strike="noStrike">
                <a:solidFill>
                  <a:schemeClr val="lt1"/>
                </a:solidFill>
                <a:latin typeface="Aptos"/>
              </a:defRPr>
            </a:lvl1pPr>
          </a:lstStyle>
          <a:p>
            <a:pPr indent="0" algn="r" defTabSz="914400">
              <a:lnSpc>
                <a:spcPct val="100000"/>
              </a:lnSpc>
              <a:buNone/>
              <a:tabLst>
                <a:tab algn="l" pos="0"/>
              </a:tabLst>
            </a:pPr>
            <a:fld id="{A4A8E99F-230B-45D9-BE0E-8DE756769C55}"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
        <p:nvSpPr>
          <p:cNvPr id="79" name="PlaceHolder 4"/>
          <p:cNvSpPr>
            <a:spLocks noGrp="1"/>
          </p:cNvSpPr>
          <p:nvPr>
            <p:ph type="dt" idx="18"/>
          </p:nvPr>
        </p:nvSpPr>
        <p:spPr>
          <a:xfrm>
            <a:off x="838080" y="6356520"/>
            <a:ext cx="2742480" cy="364320"/>
          </a:xfrm>
          <a:prstGeom prst="rect">
            <a:avLst/>
          </a:prstGeom>
          <a:noFill/>
          <a:ln w="0">
            <a:noFill/>
          </a:ln>
        </p:spPr>
        <p:txBody>
          <a:bodyPr lIns="91440" rIns="91440" tIns="45720" bIns="45720" anchor="ctr">
            <a:noAutofit/>
          </a:bodyPr>
          <a:p>
            <a:pPr indent="0">
              <a:buNone/>
            </a:pPr>
            <a:endParaRPr b="0" lang="en-DE" sz="12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Aptos Display"/>
              </a:rPr>
              <a:t>Problem Definition.</a:t>
            </a:r>
            <a:br>
              <a:rPr sz="4400"/>
            </a:br>
            <a:r>
              <a:rPr b="0" lang="en-US" sz="3200" spc="-1" strike="noStrike">
                <a:solidFill>
                  <a:schemeClr val="dk1"/>
                </a:solidFill>
                <a:latin typeface="Aptos Display"/>
              </a:rPr>
              <a:t>Limitations of Radar for Odometry.</a:t>
            </a:r>
            <a:endParaRPr b="0" lang="en-DE" sz="3200" spc="-1" strike="noStrike">
              <a:solidFill>
                <a:schemeClr val="dk1"/>
              </a:solidFill>
              <a:latin typeface="Aptos"/>
            </a:endParaRPr>
          </a:p>
        </p:txBody>
      </p:sp>
      <p:sp>
        <p:nvSpPr>
          <p:cNvPr id="81" name="PlaceHolder 2"/>
          <p:cNvSpPr>
            <a:spLocks noGrp="1"/>
          </p:cNvSpPr>
          <p:nvPr>
            <p:ph/>
          </p:nvPr>
        </p:nvSpPr>
        <p:spPr>
          <a:xfrm>
            <a:off x="838080" y="1825560"/>
            <a:ext cx="5257080" cy="4350600"/>
          </a:xfrm>
          <a:prstGeom prst="rect">
            <a:avLst/>
          </a:prstGeom>
          <a:noFill/>
          <a:ln w="0">
            <a:noFill/>
          </a:ln>
        </p:spPr>
        <p:txBody>
          <a:bodyPr lIns="91440" rIns="91440" tIns="45720" bIns="45720" anchor="t">
            <a:normAutofit fontScale="75000" lnSpcReduction="10000"/>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Sparse point clouds.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Radar detects only a few reflections per computed frame. Meaning weak geometric of non reflective material will not be easily detected.</a:t>
            </a:r>
            <a:endParaRPr b="0" lang="en-DE" sz="2400" spc="-1" strike="noStrike">
              <a:solidFill>
                <a:schemeClr val="dk1"/>
              </a:solidFill>
              <a:latin typeface="Aptos"/>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Multipath and clutter.</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Indirect reflections from metallic or smooth surfaces create ghost points or unreliable doppler detections.</a:t>
            </a:r>
            <a:endParaRPr b="0" lang="en-DE" sz="2400" spc="-1" strike="noStrike">
              <a:solidFill>
                <a:schemeClr val="dk1"/>
              </a:solidFill>
              <a:latin typeface="Aptos"/>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Measurement noise.</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Low SNR and range quantization cause unstable point locations and Doppler outliers.</a:t>
            </a:r>
            <a:endParaRPr b="0" lang="en-DE" sz="2400" spc="-1" strike="noStrike">
              <a:solidFill>
                <a:schemeClr val="dk1"/>
              </a:solidFill>
              <a:latin typeface="Aptos"/>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Dynamic scenes.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Moving objects introduce inconsistent detentions between frames.</a:t>
            </a:r>
            <a:endParaRPr b="0" lang="en-DE" sz="2400" spc="-1" strike="noStrike">
              <a:solidFill>
                <a:schemeClr val="dk1"/>
              </a:solidFill>
              <a:latin typeface="Aptos"/>
            </a:endParaRPr>
          </a:p>
        </p:txBody>
      </p:sp>
      <p:pic>
        <p:nvPicPr>
          <p:cNvPr id="82" name="Picture 9" descr="A graph with a line and a line with a graph and a line with a line and a line with a line with a line with a line with a line with a line with a line with&#10;&#10;AI-generated content may be incorrect."/>
          <p:cNvPicPr/>
          <p:nvPr/>
        </p:nvPicPr>
        <p:blipFill>
          <a:blip r:embed="rId1"/>
          <a:srcRect l="0" t="8605" r="0" b="8781"/>
          <a:stretch/>
        </p:blipFill>
        <p:spPr>
          <a:xfrm>
            <a:off x="6629400" y="1690200"/>
            <a:ext cx="5257080" cy="4342680"/>
          </a:xfrm>
          <a:prstGeom prst="rect">
            <a:avLst/>
          </a:prstGeom>
          <a:ln w="0">
            <a:noFill/>
          </a:ln>
        </p:spPr>
      </p:pic>
      <p:sp>
        <p:nvSpPr>
          <p:cNvPr id="4" name="PlaceHolder 3"/>
          <p:cNvSpPr>
            <a:spLocks noGrp="1"/>
          </p:cNvSpPr>
          <p:nvPr>
            <p:ph type="ftr" idx="4"/>
          </p:nvPr>
        </p:nvSpPr>
        <p:spPr/>
        <p:txBody>
          <a:bodyPr/>
          <a:p>
            <a:r>
              <a:t>Luis Fernando Rodriguez Gutierrez FH Dortmund, 2025, Master ESE </a:t>
            </a:r>
          </a:p>
        </p:txBody>
      </p:sp>
      <p:sp>
        <p:nvSpPr>
          <p:cNvPr id="5" name="PlaceHolder 4"/>
          <p:cNvSpPr>
            <a:spLocks noGrp="1"/>
          </p:cNvSpPr>
          <p:nvPr>
            <p:ph type="sldNum" idx="5"/>
          </p:nvPr>
        </p:nvSpPr>
        <p:spPr/>
        <p:txBody>
          <a:bodyPr/>
          <a:p>
            <a:fld id="{D747EF7F-058E-41D8-A1D6-67FBAF5D59C5}" type="slidenum">
              <a:t>12</a:t>
            </a:fld>
          </a:p>
        </p:txBody>
      </p:sp>
      <p:sp>
        <p:nvSpPr>
          <p:cNvPr id="6" name="PlaceHolder 5"/>
          <p:cNvSpPr>
            <a:spLocks noGrp="1"/>
          </p:cNvSpPr>
          <p:nvPr>
            <p:ph type="dt" idx="6"/>
          </p:nvPr>
        </p:nvSpPr>
        <p:spPr/>
        <p:txBody>
          <a:bodyPr/>
          <a:p>
            <a:fld id="{36EFD152-94CE-47FC-80AB-DD06F645A76F}" type="datetime8">
              <a:rPr lang="en-US"/>
              <a:t>10/24/2025 07:40 PM</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Problem Approach.</a:t>
            </a:r>
            <a:br>
              <a:rPr sz="4400"/>
            </a:br>
            <a:r>
              <a:rPr b="0" lang="en-US" sz="3200" spc="-1" strike="noStrike">
                <a:solidFill>
                  <a:schemeClr val="dk1"/>
                </a:solidFill>
                <a:latin typeface="Aptos Display"/>
              </a:rPr>
              <a:t>Limitation of a Dual-Radar setup.</a:t>
            </a:r>
            <a:endParaRPr b="0" lang="en-DE" sz="3200" spc="-1" strike="noStrike">
              <a:solidFill>
                <a:schemeClr val="dk1"/>
              </a:solidFill>
              <a:latin typeface="Aptos"/>
            </a:endParaRPr>
          </a:p>
        </p:txBody>
      </p:sp>
      <p:pic>
        <p:nvPicPr>
          <p:cNvPr id="84" name="Content Placeholder 7" descr=""/>
          <p:cNvPicPr/>
          <p:nvPr/>
        </p:nvPicPr>
        <p:blipFill>
          <a:blip r:embed="rId1">
            <a:extLst>
              <a:ext uri="{96DAC541-7B7A-43D3-8B79-37D633B846F1}">
                <asvg:svgBlip xmlns:asvg="http://schemas.microsoft.com/office/drawing/2016/SVG/main" r:embed="rId2"/>
              </a:ext>
            </a:extLst>
          </a:blip>
          <a:stretch/>
        </p:blipFill>
        <p:spPr>
          <a:xfrm>
            <a:off x="838080" y="2799360"/>
            <a:ext cx="5130360" cy="2403360"/>
          </a:xfrm>
          <a:prstGeom prst="rect">
            <a:avLst/>
          </a:prstGeom>
          <a:ln w="0">
            <a:noFill/>
          </a:ln>
        </p:spPr>
      </p:pic>
      <p:sp>
        <p:nvSpPr>
          <p:cNvPr id="85" name="PlaceHolder 2"/>
          <p:cNvSpPr>
            <a:spLocks noGrp="1"/>
          </p:cNvSpPr>
          <p:nvPr>
            <p:ph/>
          </p:nvPr>
        </p:nvSpPr>
        <p:spPr>
          <a:xfrm>
            <a:off x="6226200" y="1825560"/>
            <a:ext cx="5130720" cy="2104560"/>
          </a:xfrm>
          <a:prstGeom prst="rect">
            <a:avLst/>
          </a:prstGeom>
          <a:noFill/>
          <a:ln w="0">
            <a:noFill/>
          </a:ln>
        </p:spPr>
        <p:txBody>
          <a:bodyPr lIns="0" rIns="0" tIns="0" bIns="0" anchor="t">
            <a:noAutofit/>
          </a:bodyPr>
          <a:p>
            <a:pPr indent="0" defTabSz="914400">
              <a:lnSpc>
                <a:spcPct val="100000"/>
              </a:lnSpc>
              <a:buNone/>
            </a:pPr>
            <a:r>
              <a:rPr b="0" lang="en-US" sz="1800" spc="-1" strike="noStrike">
                <a:solidFill>
                  <a:schemeClr val="dk1"/>
                </a:solidFill>
                <a:latin typeface="Aptos"/>
              </a:rPr>
              <a:t>To avoid the multipath of “ghost detections” when using 2 radars a simple solution is often used, such as using different frequencies in each sensors.</a:t>
            </a:r>
            <a:endParaRPr b="0" lang="en-DE" sz="1800" spc="-1" strike="noStrike">
              <a:solidFill>
                <a:schemeClr val="dk1"/>
              </a:solidFill>
              <a:latin typeface="Aptos"/>
            </a:endParaRPr>
          </a:p>
          <a:p>
            <a:pPr indent="0" defTabSz="914400">
              <a:lnSpc>
                <a:spcPct val="100000"/>
              </a:lnSpc>
              <a:buNone/>
            </a:pPr>
            <a:endParaRPr b="0" lang="en-DE" sz="1800" spc="-1" strike="noStrike">
              <a:solidFill>
                <a:schemeClr val="dk1"/>
              </a:solidFill>
              <a:latin typeface="Aptos"/>
            </a:endParaRPr>
          </a:p>
        </p:txBody>
      </p:sp>
      <p:pic>
        <p:nvPicPr>
          <p:cNvPr id="86" name="Graphic 9" descr=""/>
          <p:cNvPicPr/>
          <p:nvPr/>
        </p:nvPicPr>
        <p:blipFill>
          <a:blip r:embed="rId3">
            <a:extLst>
              <a:ext uri="{96DAC541-7B7A-43D3-8B79-37D633B846F1}">
                <asvg:svgBlip xmlns:asvg="http://schemas.microsoft.com/office/drawing/2016/SVG/main" r:embed="rId4"/>
              </a:ext>
            </a:extLst>
          </a:blip>
          <a:stretch/>
        </p:blipFill>
        <p:spPr>
          <a:xfrm>
            <a:off x="6220080" y="4160160"/>
            <a:ext cx="5143320" cy="20854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Problem Approach.</a:t>
            </a:r>
            <a:br>
              <a:rPr sz="4400"/>
            </a:br>
            <a:r>
              <a:rPr b="0" lang="en-US" sz="3200" spc="-1" strike="noStrike">
                <a:solidFill>
                  <a:schemeClr val="dk1"/>
                </a:solidFill>
                <a:latin typeface="Aptos Display"/>
              </a:rPr>
              <a:t>Translation and Rotation.</a:t>
            </a:r>
            <a:endParaRPr b="0" lang="en-DE" sz="3200" spc="-1" strike="noStrike">
              <a:solidFill>
                <a:schemeClr val="dk1"/>
              </a:solidFill>
              <a:latin typeface="Aptos"/>
            </a:endParaRPr>
          </a:p>
        </p:txBody>
      </p:sp>
      <p:sp>
        <p:nvSpPr>
          <p:cNvPr id="88" name="PlaceHolder 2"/>
          <p:cNvSpPr>
            <a:spLocks noGrp="1"/>
          </p:cNvSpPr>
          <p:nvPr>
            <p:ph/>
          </p:nvPr>
        </p:nvSpPr>
        <p:spPr>
          <a:xfrm>
            <a:off x="838080" y="1825560"/>
            <a:ext cx="5048640" cy="4350600"/>
          </a:xfrm>
          <a:prstGeom prst="rect">
            <a:avLst/>
          </a:prstGeom>
          <a:noFill/>
          <a:ln w="0">
            <a:noFill/>
          </a:ln>
        </p:spPr>
        <p:txBody>
          <a:bodyPr lIns="91440" rIns="91440" tIns="45720" bIns="45720" anchor="t">
            <a:normAutofit fontScale="84444"/>
          </a:bodyPr>
          <a:p>
            <a:pPr indent="0" defTabSz="914400">
              <a:lnSpc>
                <a:spcPct val="90000"/>
              </a:lnSpc>
              <a:spcBef>
                <a:spcPts val="1001"/>
              </a:spcBef>
              <a:buNone/>
            </a:pPr>
            <a:r>
              <a:rPr b="0" lang="en-US" sz="2800" spc="-1" strike="noStrike">
                <a:solidFill>
                  <a:schemeClr val="dk1"/>
                </a:solidFill>
                <a:latin typeface="Aptos"/>
              </a:rPr>
              <a:t>Why mmWave + IMU?</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Environmental robustness: Operates reliably under adverse conditions, such as rain.</a:t>
            </a:r>
            <a:endParaRPr b="0" lang="en-DE" sz="24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Doppler advantage: Directly measures radial velocity, reducing ambiguity in motion estimation.</a:t>
            </a:r>
            <a:endParaRPr b="0" lang="en-DE" sz="24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Inertial support: IMU provides pose estimates complementing radar’s data.</a:t>
            </a:r>
            <a:endParaRPr b="0" lang="en-DE" sz="24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Combined benefit:</a:t>
            </a:r>
            <a:endParaRPr b="0" lang="en-DE" sz="24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Radar provides accurate translation.</a:t>
            </a:r>
            <a:endParaRPr b="0" lang="en-DE" sz="20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IMU provides consistent rotation.</a:t>
            </a:r>
            <a:endParaRPr b="0" lang="en-DE" sz="2000" spc="-1" strike="noStrike">
              <a:solidFill>
                <a:schemeClr val="dk1"/>
              </a:solidFill>
              <a:latin typeface="Aptos"/>
            </a:endParaRPr>
          </a:p>
        </p:txBody>
      </p:sp>
      <p:sp>
        <p:nvSpPr>
          <p:cNvPr id="89" name="TextBox 8"/>
          <p:cNvSpPr/>
          <p:nvPr/>
        </p:nvSpPr>
        <p:spPr>
          <a:xfrm>
            <a:off x="7863480" y="2470320"/>
            <a:ext cx="999720" cy="819720"/>
          </a:xfrm>
          <a:prstGeom prst="rect">
            <a:avLst/>
          </a:pr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DE" sz="1800" spc="-1" strike="noStrike">
                <a:solidFill>
                  <a:srgbClr val="ffffff">
                    <a:alpha val="1000"/>
                  </a:srgbClr>
                </a:solidFill>
                <a:latin typeface="Aptos"/>
              </a:rPr>
              <a:t> </a:t>
            </a:r>
            <a:endParaRPr b="0" lang="en-US" sz="1800" spc="-1" strike="noStrike">
              <a:solidFill>
                <a:srgbClr val="000000"/>
              </a:solidFill>
              <a:latin typeface="Arial"/>
            </a:endParaRPr>
          </a:p>
        </p:txBody>
      </p:sp>
      <p:sp>
        <p:nvSpPr>
          <p:cNvPr id="90" name="TextBox 9"/>
          <p:cNvSpPr/>
          <p:nvPr/>
        </p:nvSpPr>
        <p:spPr>
          <a:xfrm>
            <a:off x="9980640" y="2470320"/>
            <a:ext cx="779040" cy="819720"/>
          </a:xfrm>
          <a:prstGeom prst="rect">
            <a:avLst/>
          </a:prstGeom>
          <a:blipFill rotWithShape="0">
            <a:blip r:embed="rId2"/>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DE" sz="1800" spc="-1" strike="noStrike">
                <a:solidFill>
                  <a:srgbClr val="ffffff">
                    <a:alpha val="1000"/>
                  </a:srgbClr>
                </a:solidFill>
                <a:latin typeface="Aptos"/>
              </a:rPr>
              <a:t> </a:t>
            </a:r>
            <a:endParaRPr b="0" lang="en-US" sz="1800" spc="-1" strike="noStrike">
              <a:solidFill>
                <a:srgbClr val="000000"/>
              </a:solidFill>
              <a:latin typeface="Arial"/>
            </a:endParaRPr>
          </a:p>
        </p:txBody>
      </p:sp>
      <p:sp>
        <p:nvSpPr>
          <p:cNvPr id="91" name="TextBox 10"/>
          <p:cNvSpPr/>
          <p:nvPr/>
        </p:nvSpPr>
        <p:spPr>
          <a:xfrm>
            <a:off x="7492680" y="3550320"/>
            <a:ext cx="3389040" cy="88884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DE" sz="1800" spc="-1" strike="noStrike">
                <a:solidFill>
                  <a:srgbClr val="ffffff">
                    <a:alpha val="1000"/>
                  </a:srgbClr>
                </a:solidFill>
                <a:latin typeface="Aptos"/>
              </a:rPr>
              <a:t> </a:t>
            </a:r>
            <a:endParaRPr b="0" lang="en-US" sz="1800" spc="-1" strike="noStrike">
              <a:solidFill>
                <a:srgbClr val="000000"/>
              </a:solidFill>
              <a:latin typeface="Arial"/>
            </a:endParaRPr>
          </a:p>
        </p:txBody>
      </p:sp>
      <p:sp>
        <p:nvSpPr>
          <p:cNvPr id="92" name="TextBox 12"/>
          <p:cNvSpPr/>
          <p:nvPr/>
        </p:nvSpPr>
        <p:spPr>
          <a:xfrm>
            <a:off x="9009720" y="2673000"/>
            <a:ext cx="779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and</a:t>
            </a:r>
            <a:endParaRPr b="0" lang="en-US" sz="1800" spc="-1" strike="noStrike">
              <a:solidFill>
                <a:srgbClr val="000000"/>
              </a:solidFill>
              <a:latin typeface="Arial"/>
            </a:endParaRPr>
          </a:p>
        </p:txBody>
      </p:sp>
      <p:sp>
        <p:nvSpPr>
          <p:cNvPr id="4" name="PlaceHolder 3"/>
          <p:cNvSpPr>
            <a:spLocks noGrp="1"/>
          </p:cNvSpPr>
          <p:nvPr>
            <p:ph type="ftr" idx="4"/>
          </p:nvPr>
        </p:nvSpPr>
        <p:spPr/>
        <p:txBody>
          <a:bodyPr/>
          <a:p>
            <a:r>
              <a:t>Luis Fernando Rodriguez Gutierrez FH Dortmund, 2025, Master ESE </a:t>
            </a:r>
          </a:p>
        </p:txBody>
      </p:sp>
      <p:sp>
        <p:nvSpPr>
          <p:cNvPr id="5" name="PlaceHolder 4"/>
          <p:cNvSpPr>
            <a:spLocks noGrp="1"/>
          </p:cNvSpPr>
          <p:nvPr>
            <p:ph type="sldNum" idx="5"/>
          </p:nvPr>
        </p:nvSpPr>
        <p:spPr/>
        <p:txBody>
          <a:bodyPr/>
          <a:p>
            <a:fld id="{F808767A-75E8-427B-9C4F-4884DF28078F}" type="slidenum">
              <a:t>14</a:t>
            </a:fld>
          </a:p>
        </p:txBody>
      </p:sp>
      <p:sp>
        <p:nvSpPr>
          <p:cNvPr id="6" name="PlaceHolder 5"/>
          <p:cNvSpPr>
            <a:spLocks noGrp="1"/>
          </p:cNvSpPr>
          <p:nvPr>
            <p:ph type="dt" idx="6"/>
          </p:nvPr>
        </p:nvSpPr>
        <p:spPr/>
        <p:txBody>
          <a:bodyPr/>
          <a:p>
            <a:fld id="{A76985B4-B176-44E0-BCF4-8F6F1993781B}" type="datetime8">
              <a:rPr lang="en-US"/>
              <a:t>10/24/2025 07:40 PM</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Pipeline</a:t>
            </a:r>
            <a:endParaRPr b="0" lang="en-DE" sz="3200" spc="-1" strike="noStrike">
              <a:solidFill>
                <a:schemeClr val="dk1"/>
              </a:solidFill>
              <a:latin typeface="Aptos"/>
            </a:endParaRPr>
          </a:p>
        </p:txBody>
      </p:sp>
      <p:pic>
        <p:nvPicPr>
          <p:cNvPr id="94" name="Content Placeholder 8" descr="A diagram of a flowchart&#10;&#10;AI-generated content may be incorrect."/>
          <p:cNvPicPr/>
          <p:nvPr/>
        </p:nvPicPr>
        <p:blipFill>
          <a:blip r:embed="rId1"/>
          <a:stretch/>
        </p:blipFill>
        <p:spPr>
          <a:xfrm>
            <a:off x="838080" y="2020320"/>
            <a:ext cx="10783800" cy="323064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52BC2395-4AC1-4B32-9C8A-2DFCB9831783}" type="slidenum">
              <a:t>15</a:t>
            </a:fld>
          </a:p>
        </p:txBody>
      </p:sp>
      <p:sp>
        <p:nvSpPr>
          <p:cNvPr id="5" name="PlaceHolder 4"/>
          <p:cNvSpPr>
            <a:spLocks noGrp="1"/>
          </p:cNvSpPr>
          <p:nvPr>
            <p:ph type="dt" idx="9"/>
          </p:nvPr>
        </p:nvSpPr>
        <p:spPr/>
        <p:txBody>
          <a:bodyPr/>
          <a:p>
            <a:fld id="{D13181EA-EAB2-4845-A6B5-CA5EFCB6864A}" type="datetime8">
              <a:rPr lang="en-US"/>
              <a:t>10/24/2025 07:40 PM</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Pipeline Code Implementation</a:t>
            </a:r>
            <a:endParaRPr b="0" lang="en-DE" sz="3200" spc="-1" strike="noStrike">
              <a:solidFill>
                <a:schemeClr val="dk1"/>
              </a:solidFill>
              <a:latin typeface="Aptos"/>
            </a:endParaRPr>
          </a:p>
        </p:txBody>
      </p:sp>
      <p:pic>
        <p:nvPicPr>
          <p:cNvPr id="96" name="" descr=""/>
          <p:cNvPicPr/>
          <p:nvPr/>
        </p:nvPicPr>
        <p:blipFill>
          <a:blip r:embed="rId1"/>
          <a:stretch/>
        </p:blipFill>
        <p:spPr>
          <a:xfrm>
            <a:off x="685800" y="2094120"/>
            <a:ext cx="10058400" cy="352944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CCA708D1-B947-45E6-BF61-7AD044039CF2}" type="slidenum">
              <a:t>16</a:t>
            </a:fld>
          </a:p>
        </p:txBody>
      </p:sp>
      <p:sp>
        <p:nvSpPr>
          <p:cNvPr id="5" name="PlaceHolder 4"/>
          <p:cNvSpPr>
            <a:spLocks noGrp="1"/>
          </p:cNvSpPr>
          <p:nvPr>
            <p:ph type="dt" idx="9"/>
          </p:nvPr>
        </p:nvSpPr>
        <p:spPr/>
        <p:txBody>
          <a:bodyPr/>
          <a:p>
            <a:fld id="{A11C50B6-F713-4DCF-BBC7-7E0BB1B388CC}" type="datetime8">
              <a:rPr lang="en-US"/>
              <a:t>10/24/2025 07:40 PM</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Preprocessing and Sensor Fusion</a:t>
            </a:r>
            <a:endParaRPr b="0" lang="en-DE" sz="3200" spc="-1" strike="noStrike">
              <a:solidFill>
                <a:schemeClr val="dk1"/>
              </a:solidFill>
              <a:latin typeface="Aptos"/>
            </a:endParaRPr>
          </a:p>
        </p:txBody>
      </p:sp>
      <p:pic>
        <p:nvPicPr>
          <p:cNvPr id="98"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99" name="Content Placeholder 8"/>
          <p:cNvSpPr/>
          <p:nvPr/>
        </p:nvSpPr>
        <p:spPr>
          <a:xfrm>
            <a:off x="838080" y="2020320"/>
            <a:ext cx="4224960" cy="31244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0"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Rigid-Body Transform: Converts each radar’s local coordinates into the vehicle frame.</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Radar Merge: Combines both sensors into one unified point cloud.</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IMU Integration: Provides angular rate </a:t>
            </a:r>
            <a:r>
              <a:rPr b="0" lang="el-GR" sz="1800" spc="-1" strike="noStrike">
                <a:solidFill>
                  <a:schemeClr val="dk1"/>
                </a:solidFill>
                <a:latin typeface="Aptos"/>
              </a:rPr>
              <a:t>φ</a:t>
            </a:r>
            <a:r>
              <a:rPr b="0" lang="en-US" sz="1800" spc="-1" strike="noStrike">
                <a:solidFill>
                  <a:schemeClr val="dk1"/>
                </a:solidFill>
                <a:latin typeface="Aptos"/>
              </a:rPr>
              <a:t> and orientation for frame-to-frame alignment.</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Frame Aggregation: Build submaps (Q).</a:t>
            </a:r>
            <a:endParaRPr b="0" lang="en-US" sz="1800" spc="-1" strike="noStrike">
              <a:solidFill>
                <a:srgbClr val="000000"/>
              </a:solidFill>
              <a:latin typeface="Arial"/>
            </a:endParaRPr>
          </a:p>
          <a:p>
            <a:pPr lvl="1" marL="743040" indent="-285840" defTabSz="914400">
              <a:lnSpc>
                <a:spcPct val="100000"/>
              </a:lnSpc>
              <a:buClr>
                <a:srgbClr val="000000"/>
              </a:buClr>
              <a:buFont typeface="Arial"/>
              <a:buChar char="•"/>
            </a:pPr>
            <a:r>
              <a:rPr b="0" lang="en-US" sz="1800" spc="-1" strike="noStrike">
                <a:solidFill>
                  <a:schemeClr val="dk1"/>
                </a:solidFill>
                <a:latin typeface="Aptos"/>
              </a:rPr>
              <a:t>Around 10 frames improve spatial sparsity.</a:t>
            </a: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380F2F3B-8296-421F-A0A5-C4652D7C711F}" type="slidenum">
              <a:t>17</a:t>
            </a:fld>
          </a:p>
        </p:txBody>
      </p:sp>
      <p:sp>
        <p:nvSpPr>
          <p:cNvPr id="5" name="PlaceHolder 4"/>
          <p:cNvSpPr>
            <a:spLocks noGrp="1"/>
          </p:cNvSpPr>
          <p:nvPr>
            <p:ph type="dt" idx="9"/>
          </p:nvPr>
        </p:nvSpPr>
        <p:spPr/>
        <p:txBody>
          <a:bodyPr/>
          <a:p>
            <a:fld id="{FE4E7ABF-5DC9-463D-AD2D-63C710F7E901}" type="datetime8">
              <a:rPr lang="en-US"/>
              <a:t>10/24/2025 07:40 PM</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Preprocessing and Sensor Fusion</a:t>
            </a:r>
            <a:endParaRPr b="0" lang="en-DE" sz="3200" spc="-1" strike="noStrike">
              <a:solidFill>
                <a:schemeClr val="dk1"/>
              </a:solidFill>
              <a:latin typeface="Aptos"/>
            </a:endParaRPr>
          </a:p>
        </p:txBody>
      </p:sp>
      <p:pic>
        <p:nvPicPr>
          <p:cNvPr id="102"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03" name="Content Placeholder 8"/>
          <p:cNvSpPr/>
          <p:nvPr/>
        </p:nvSpPr>
        <p:spPr>
          <a:xfrm>
            <a:off x="838080" y="2020320"/>
            <a:ext cx="4224960" cy="31244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4"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105" name="Picture 7" descr="A close-up of a number&#10;&#10;AI-generated content may be incorrect."/>
          <p:cNvPicPr/>
          <p:nvPr/>
        </p:nvPicPr>
        <p:blipFill>
          <a:blip r:embed="rId3"/>
          <a:stretch/>
        </p:blipFill>
        <p:spPr>
          <a:xfrm>
            <a:off x="5400720" y="4075920"/>
            <a:ext cx="3209400" cy="933120"/>
          </a:xfrm>
          <a:prstGeom prst="rect">
            <a:avLst/>
          </a:prstGeom>
          <a:ln w="0">
            <a:noFill/>
          </a:ln>
        </p:spPr>
      </p:pic>
      <p:pic>
        <p:nvPicPr>
          <p:cNvPr id="106" name="Picture 11" descr="A close-up of a math problem&#10;&#10;AI-generated content may be incorrect."/>
          <p:cNvPicPr/>
          <p:nvPr/>
        </p:nvPicPr>
        <p:blipFill>
          <a:blip r:embed="rId4"/>
          <a:stretch/>
        </p:blipFill>
        <p:spPr>
          <a:xfrm>
            <a:off x="8925840" y="4118760"/>
            <a:ext cx="3180960" cy="847440"/>
          </a:xfrm>
          <a:prstGeom prst="rect">
            <a:avLst/>
          </a:prstGeom>
          <a:ln w="0">
            <a:noFill/>
          </a:ln>
        </p:spPr>
      </p:pic>
      <p:sp>
        <p:nvSpPr>
          <p:cNvPr id="107" name="TextBox 12"/>
          <p:cNvSpPr/>
          <p:nvPr/>
        </p:nvSpPr>
        <p:spPr>
          <a:xfrm>
            <a:off x="6172200" y="3711240"/>
            <a:ext cx="203688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Yaw Transform:</a:t>
            </a:r>
            <a:endParaRPr b="0" lang="en-US" sz="1800" spc="-1" strike="noStrike">
              <a:solidFill>
                <a:srgbClr val="000000"/>
              </a:solidFill>
              <a:latin typeface="Arial"/>
            </a:endParaRPr>
          </a:p>
        </p:txBody>
      </p:sp>
      <p:sp>
        <p:nvSpPr>
          <p:cNvPr id="108" name="TextBox 13"/>
          <p:cNvSpPr/>
          <p:nvPr/>
        </p:nvSpPr>
        <p:spPr>
          <a:xfrm>
            <a:off x="9676440" y="3749400"/>
            <a:ext cx="19458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Pitch Transform:</a:t>
            </a:r>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6351B1A9-734F-4588-94FA-7A7DF2370A99}" type="slidenum">
              <a:t>18</a:t>
            </a:fld>
          </a:p>
        </p:txBody>
      </p:sp>
      <p:sp>
        <p:nvSpPr>
          <p:cNvPr id="5" name="PlaceHolder 4"/>
          <p:cNvSpPr>
            <a:spLocks noGrp="1"/>
          </p:cNvSpPr>
          <p:nvPr>
            <p:ph type="dt" idx="9"/>
          </p:nvPr>
        </p:nvSpPr>
        <p:spPr/>
        <p:txBody>
          <a:bodyPr/>
          <a:p>
            <a:fld id="{8885CA56-8D10-46F5-964F-ADC968CA9BA9}" type="datetime8">
              <a:rPr lang="en-US"/>
              <a:t>10/24/2025 07:40 PM</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Preprocessing and Sensor Fusion</a:t>
            </a:r>
            <a:endParaRPr b="0" lang="en-DE" sz="3200" spc="-1" strike="noStrike">
              <a:solidFill>
                <a:schemeClr val="dk1"/>
              </a:solidFill>
              <a:latin typeface="Aptos"/>
            </a:endParaRPr>
          </a:p>
        </p:txBody>
      </p:sp>
      <p:pic>
        <p:nvPicPr>
          <p:cNvPr id="110"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11" name="Content Placeholder 8"/>
          <p:cNvSpPr/>
          <p:nvPr/>
        </p:nvSpPr>
        <p:spPr>
          <a:xfrm>
            <a:off x="838080" y="2020320"/>
            <a:ext cx="4224960" cy="31244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2"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113" name="Picture 11" descr="A graph with different colored dots&#10;&#10;AI-generated content may be incorrect."/>
          <p:cNvPicPr/>
          <p:nvPr/>
        </p:nvPicPr>
        <p:blipFill>
          <a:blip r:embed="rId3"/>
          <a:stretch/>
        </p:blipFill>
        <p:spPr>
          <a:xfrm>
            <a:off x="5715000" y="3124440"/>
            <a:ext cx="4846320" cy="229356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3A07FBAE-B230-476D-A91B-82C2A770ABB7}" type="slidenum">
              <a:t>19</a:t>
            </a:fld>
          </a:p>
        </p:txBody>
      </p:sp>
      <p:sp>
        <p:nvSpPr>
          <p:cNvPr id="5" name="PlaceHolder 4"/>
          <p:cNvSpPr>
            <a:spLocks noGrp="1"/>
          </p:cNvSpPr>
          <p:nvPr>
            <p:ph type="dt" idx="9"/>
          </p:nvPr>
        </p:nvSpPr>
        <p:spPr/>
        <p:txBody>
          <a:bodyPr/>
          <a:p>
            <a:fld id="{FCDB0C9C-DE9A-4581-81F6-776CE9776A3B}" type="datetime8">
              <a:rPr lang="en-US"/>
              <a:t>10/24/2025 07:40 PM</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Aptos Display"/>
              </a:rPr>
              <a:t>Project Overview</a:t>
            </a:r>
            <a:endParaRPr b="0" lang="en-DE" sz="4400" spc="-1" strike="noStrike">
              <a:solidFill>
                <a:schemeClr val="dk1"/>
              </a:solidFill>
              <a:latin typeface="Aptos"/>
            </a:endParaRPr>
          </a:p>
        </p:txBody>
      </p:sp>
      <p:sp>
        <p:nvSpPr>
          <p:cNvPr id="38" name="TextBox 10"/>
          <p:cNvSpPr/>
          <p:nvPr/>
        </p:nvSpPr>
        <p:spPr>
          <a:xfrm>
            <a:off x="6967800" y="1402200"/>
            <a:ext cx="4872960" cy="5210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400" spc="-1" strike="noStrike">
                <a:solidFill>
                  <a:schemeClr val="dk1"/>
                </a:solidFill>
                <a:latin typeface="Aptos"/>
              </a:rPr>
              <a:t>This project investigates radar-based ego-motion estimations using mmWave sensors and inertial measurements units (IMU) as foundation for autonomous navigation and SLAM.</a:t>
            </a:r>
            <a:endParaRPr b="0" lang="en-US" sz="2400" spc="-1" strike="noStrike">
              <a:solidFill>
                <a:srgbClr val="000000"/>
              </a:solidFill>
              <a:latin typeface="Arial"/>
            </a:endParaRPr>
          </a:p>
          <a:p>
            <a:pPr defTabSz="914400">
              <a:lnSpc>
                <a:spcPct val="100000"/>
              </a:lnSpc>
            </a:pPr>
            <a:r>
              <a:rPr b="0" lang="en-US" sz="2400" spc="-1" strike="noStrike">
                <a:solidFill>
                  <a:schemeClr val="dk1"/>
                </a:solidFill>
                <a:latin typeface="Aptos"/>
              </a:rPr>
              <a:t>The focus is on deriving vehicle motion (translation and rotation) from sparse point clouds, enhanced by Doppler and IMU data. This while keeping compute and sensor cost practical for embedded use.</a:t>
            </a:r>
            <a:endParaRPr b="0" lang="en-US" sz="2400" spc="-1" strike="noStrike">
              <a:solidFill>
                <a:srgbClr val="000000"/>
              </a:solidFill>
              <a:latin typeface="Arial"/>
            </a:endParaRPr>
          </a:p>
        </p:txBody>
      </p:sp>
      <p:pic>
        <p:nvPicPr>
          <p:cNvPr id="39" name="Picture 2" descr=""/>
          <p:cNvPicPr/>
          <p:nvPr/>
        </p:nvPicPr>
        <p:blipFill>
          <a:blip r:embed="rId1"/>
          <a:srcRect l="26644" t="28563" r="32292" b="0"/>
          <a:stretch/>
        </p:blipFill>
        <p:spPr>
          <a:xfrm>
            <a:off x="838080" y="1690560"/>
            <a:ext cx="4773240" cy="3836880"/>
          </a:xfrm>
          <a:prstGeom prst="rect">
            <a:avLst/>
          </a:prstGeom>
          <a:ln w="0">
            <a:noFill/>
          </a:ln>
        </p:spPr>
      </p:pic>
      <p:sp>
        <p:nvSpPr>
          <p:cNvPr id="3" name="PlaceHolder 2"/>
          <p:cNvSpPr>
            <a:spLocks noGrp="1"/>
          </p:cNvSpPr>
          <p:nvPr>
            <p:ph type="ftr" idx="4"/>
          </p:nvPr>
        </p:nvSpPr>
        <p:spPr/>
        <p:txBody>
          <a:bodyPr/>
          <a:p>
            <a:r>
              <a:t>Luis Fernando Rodriguez Gutierrez FH Dortmund, 2025, Master ESE </a:t>
            </a:r>
          </a:p>
        </p:txBody>
      </p:sp>
      <p:sp>
        <p:nvSpPr>
          <p:cNvPr id="4" name="PlaceHolder 3"/>
          <p:cNvSpPr>
            <a:spLocks noGrp="1"/>
          </p:cNvSpPr>
          <p:nvPr>
            <p:ph type="sldNum" idx="5"/>
          </p:nvPr>
        </p:nvSpPr>
        <p:spPr/>
        <p:txBody>
          <a:bodyPr/>
          <a:p>
            <a:fld id="{7FC79B14-0AFE-4C59-B3C4-844322D1F5F1}"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Preprocessing and Sensor Fusion</a:t>
            </a:r>
            <a:endParaRPr b="0" lang="en-DE" sz="3200" spc="-1" strike="noStrike">
              <a:solidFill>
                <a:schemeClr val="dk1"/>
              </a:solidFill>
              <a:latin typeface="Aptos"/>
            </a:endParaRPr>
          </a:p>
        </p:txBody>
      </p:sp>
      <p:pic>
        <p:nvPicPr>
          <p:cNvPr id="115"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16" name="Content Placeholder 8"/>
          <p:cNvSpPr/>
          <p:nvPr/>
        </p:nvSpPr>
        <p:spPr>
          <a:xfrm>
            <a:off x="838080" y="2020320"/>
            <a:ext cx="4224960" cy="31244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7"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118" name="Picture 7" descr="A graph paper with many colored dots&#10;&#10;AI-generated content may be incorrect."/>
          <p:cNvPicPr/>
          <p:nvPr/>
        </p:nvPicPr>
        <p:blipFill>
          <a:blip r:embed="rId3"/>
          <a:stretch/>
        </p:blipFill>
        <p:spPr>
          <a:xfrm>
            <a:off x="5715000" y="3272400"/>
            <a:ext cx="4747320" cy="210312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12C90939-D465-4706-9DA2-E71B01147769}" type="slidenum">
              <a:t>20</a:t>
            </a:fld>
          </a:p>
        </p:txBody>
      </p:sp>
      <p:sp>
        <p:nvSpPr>
          <p:cNvPr id="5" name="PlaceHolder 4"/>
          <p:cNvSpPr>
            <a:spLocks noGrp="1"/>
          </p:cNvSpPr>
          <p:nvPr>
            <p:ph type="dt" idx="9"/>
          </p:nvPr>
        </p:nvSpPr>
        <p:spPr/>
        <p:txBody>
          <a:bodyPr/>
          <a:p>
            <a:fld id="{93C72EBB-BE9F-45C4-B2DA-D243E0444740}" type="datetime8">
              <a:rPr lang="en-US"/>
              <a:t>10/24/2025 07:40 PM</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Filtering Point Selection</a:t>
            </a:r>
            <a:endParaRPr b="0" lang="en-DE" sz="3200" spc="-1" strike="noStrike">
              <a:solidFill>
                <a:schemeClr val="dk1"/>
              </a:solidFill>
              <a:latin typeface="Aptos"/>
            </a:endParaRPr>
          </a:p>
        </p:txBody>
      </p:sp>
      <p:pic>
        <p:nvPicPr>
          <p:cNvPr id="120"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21" name="Content Placeholder 8"/>
          <p:cNvSpPr/>
          <p:nvPr/>
        </p:nvSpPr>
        <p:spPr>
          <a:xfrm>
            <a:off x="5274720" y="2142720"/>
            <a:ext cx="98928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2"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en-US" sz="1800" spc="-1" strike="noStrike">
                <a:solidFill>
                  <a:schemeClr val="dk1"/>
                </a:solidFill>
                <a:latin typeface="Aptos"/>
              </a:rPr>
              <a:t>Removal of invalid spatial values and low-SNR points.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Cartesian Coordinate</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SNR Filter</a:t>
            </a: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EE3A9A10-2C70-4E2C-8917-0A019E9762C9}" type="slidenum">
              <a:t>21</a:t>
            </a:fld>
          </a:p>
        </p:txBody>
      </p:sp>
      <p:sp>
        <p:nvSpPr>
          <p:cNvPr id="5" name="PlaceHolder 4"/>
          <p:cNvSpPr>
            <a:spLocks noGrp="1"/>
          </p:cNvSpPr>
          <p:nvPr>
            <p:ph type="dt" idx="9"/>
          </p:nvPr>
        </p:nvSpPr>
        <p:spPr/>
        <p:txBody>
          <a:bodyPr/>
          <a:p>
            <a:fld id="{C3F9D6BA-D82C-4EF2-9E6D-8E2D993D8E80}" type="datetime8">
              <a:rPr lang="en-US"/>
              <a:t>10/24/2025 07:40 PM</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Filtering Point Selection</a:t>
            </a:r>
            <a:endParaRPr b="0" lang="en-DE" sz="3200" spc="-1" strike="noStrike">
              <a:solidFill>
                <a:schemeClr val="dk1"/>
              </a:solidFill>
              <a:latin typeface="Aptos"/>
            </a:endParaRPr>
          </a:p>
        </p:txBody>
      </p:sp>
      <p:pic>
        <p:nvPicPr>
          <p:cNvPr id="124"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25" name="Content Placeholder 8"/>
          <p:cNvSpPr/>
          <p:nvPr/>
        </p:nvSpPr>
        <p:spPr>
          <a:xfrm>
            <a:off x="5274720" y="2142720"/>
            <a:ext cx="98928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6"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127" name="Picture 7" descr="A graph of a graph with numbers and a red line&#10;&#10;AI-generated content may be incorrect."/>
          <p:cNvPicPr/>
          <p:nvPr/>
        </p:nvPicPr>
        <p:blipFill>
          <a:blip r:embed="rId3"/>
          <a:stretch/>
        </p:blipFill>
        <p:spPr>
          <a:xfrm>
            <a:off x="6189840" y="3084120"/>
            <a:ext cx="2951280" cy="297288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FD457B97-BC2E-44FF-BA89-9751A8567A69}" type="slidenum">
              <a:t>22</a:t>
            </a:fld>
          </a:p>
        </p:txBody>
      </p:sp>
      <p:sp>
        <p:nvSpPr>
          <p:cNvPr id="5" name="PlaceHolder 4"/>
          <p:cNvSpPr>
            <a:spLocks noGrp="1"/>
          </p:cNvSpPr>
          <p:nvPr>
            <p:ph type="dt" idx="9"/>
          </p:nvPr>
        </p:nvSpPr>
        <p:spPr/>
        <p:txBody>
          <a:bodyPr/>
          <a:p>
            <a:fld id="{0940B2C0-8ED8-493E-A87B-1496D75EEB22}" type="datetime8">
              <a:rPr lang="en-US"/>
              <a:t>10/24/2025 07:40 PM</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Robust Point Selection</a:t>
            </a:r>
            <a:endParaRPr b="0" lang="en-DE" sz="3200" spc="-1" strike="noStrike">
              <a:solidFill>
                <a:schemeClr val="dk1"/>
              </a:solidFill>
              <a:latin typeface="Aptos"/>
            </a:endParaRPr>
          </a:p>
        </p:txBody>
      </p:sp>
      <p:pic>
        <p:nvPicPr>
          <p:cNvPr id="129"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30" name="Content Placeholder 8"/>
          <p:cNvSpPr/>
          <p:nvPr/>
        </p:nvSpPr>
        <p:spPr>
          <a:xfrm>
            <a:off x="6264360" y="2142720"/>
            <a:ext cx="206028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1"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RANSAC: Reject outliers by fitting a consistent motion model to radar points.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Dynamic Object Filter: Uses Doppler analysis from the RANSAC model to detect outliers that match moving objects.</a:t>
            </a: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07CD69EF-2FB0-46CB-8BA3-398EB2EBE868}" type="slidenum">
              <a:t>23</a:t>
            </a:fld>
          </a:p>
        </p:txBody>
      </p:sp>
      <p:sp>
        <p:nvSpPr>
          <p:cNvPr id="5" name="PlaceHolder 4"/>
          <p:cNvSpPr>
            <a:spLocks noGrp="1"/>
          </p:cNvSpPr>
          <p:nvPr>
            <p:ph type="dt" idx="9"/>
          </p:nvPr>
        </p:nvSpPr>
        <p:spPr/>
        <p:txBody>
          <a:bodyPr/>
          <a:p>
            <a:fld id="{5903607B-0BCC-42A5-98C6-5C0923755734}" type="datetime8">
              <a:rPr lang="en-US"/>
              <a:t>10/24/2025 07:40 PM</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Robust Point Selection</a:t>
            </a:r>
            <a:endParaRPr b="0" lang="en-DE" sz="3200" spc="-1" strike="noStrike">
              <a:solidFill>
                <a:schemeClr val="dk1"/>
              </a:solidFill>
              <a:latin typeface="Aptos"/>
            </a:endParaRPr>
          </a:p>
        </p:txBody>
      </p:sp>
      <p:pic>
        <p:nvPicPr>
          <p:cNvPr id="133"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34" name="Content Placeholder 8"/>
          <p:cNvSpPr/>
          <p:nvPr/>
        </p:nvSpPr>
        <p:spPr>
          <a:xfrm>
            <a:off x="6264360" y="2142720"/>
            <a:ext cx="206028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5"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136" name="Picture 7" descr="This is an example on how an ideal RANSAC should behave.">
            <a:extLst>
              <a:ext uri="{C183D7F6-B498-43B3-948B-1728B52AA6E4}">
                <adec:decorative xmlns:adec="http://schemas.microsoft.com/office/drawing/2017/decorative" val="1"/>
              </a:ext>
            </a:extLst>
          </p:cNvPr>
          <p:cNvPicPr/>
          <p:nvPr/>
        </p:nvPicPr>
        <p:blipFill>
          <a:blip r:embed="rId3"/>
          <a:stretch/>
        </p:blipFill>
        <p:spPr>
          <a:xfrm>
            <a:off x="5565600" y="3115800"/>
            <a:ext cx="5625360" cy="288900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F7561CF0-E8EF-405F-AFB1-4BAE0DDF49F6}" type="slidenum">
              <a:t>24</a:t>
            </a:fld>
          </a:p>
        </p:txBody>
      </p:sp>
      <p:sp>
        <p:nvSpPr>
          <p:cNvPr id="5" name="PlaceHolder 4"/>
          <p:cNvSpPr>
            <a:spLocks noGrp="1"/>
          </p:cNvSpPr>
          <p:nvPr>
            <p:ph type="dt" idx="9"/>
          </p:nvPr>
        </p:nvSpPr>
        <p:spPr/>
        <p:txBody>
          <a:bodyPr/>
          <a:p>
            <a:fld id="{0D8B106C-7DF6-4196-B03F-9C52EAA09C66}" type="datetime8">
              <a:rPr lang="en-US"/>
              <a:t>10/24/2025 07:40 PM</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Robust Point Selection</a:t>
            </a:r>
            <a:endParaRPr b="0" lang="en-DE" sz="3200" spc="-1" strike="noStrike">
              <a:solidFill>
                <a:schemeClr val="dk1"/>
              </a:solidFill>
              <a:latin typeface="Aptos"/>
            </a:endParaRPr>
          </a:p>
        </p:txBody>
      </p:sp>
      <p:pic>
        <p:nvPicPr>
          <p:cNvPr id="138"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39" name="Content Placeholder 8"/>
          <p:cNvSpPr/>
          <p:nvPr/>
        </p:nvSpPr>
        <p:spPr>
          <a:xfrm>
            <a:off x="6264360" y="2142720"/>
            <a:ext cx="206028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0"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141" name="Picture 10" descr="A graph with numbers and lines&#10;&#10;AI-generated content may be incorrect."/>
          <p:cNvPicPr/>
          <p:nvPr/>
        </p:nvPicPr>
        <p:blipFill>
          <a:blip r:embed="rId3"/>
          <a:stretch/>
        </p:blipFill>
        <p:spPr>
          <a:xfrm>
            <a:off x="5715000" y="3084120"/>
            <a:ext cx="4281840" cy="277272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6FD4EFE6-7008-4784-8F08-72C469368FCA}" type="slidenum">
              <a:t>25</a:t>
            </a:fld>
          </a:p>
        </p:txBody>
      </p:sp>
      <p:sp>
        <p:nvSpPr>
          <p:cNvPr id="5" name="PlaceHolder 4"/>
          <p:cNvSpPr>
            <a:spLocks noGrp="1"/>
          </p:cNvSpPr>
          <p:nvPr>
            <p:ph type="dt" idx="9"/>
          </p:nvPr>
        </p:nvSpPr>
        <p:spPr/>
        <p:txBody>
          <a:bodyPr/>
          <a:p>
            <a:fld id="{5BD2ED29-A34E-4146-8943-307DE19AF69D}" type="datetime8">
              <a:rPr lang="en-US"/>
              <a:t>10/24/2025 07:40 PM</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Clustering</a:t>
            </a:r>
            <a:endParaRPr b="0" lang="en-DE" sz="3200" spc="-1" strike="noStrike">
              <a:solidFill>
                <a:schemeClr val="dk1"/>
              </a:solidFill>
              <a:latin typeface="Aptos"/>
            </a:endParaRPr>
          </a:p>
        </p:txBody>
      </p:sp>
      <p:pic>
        <p:nvPicPr>
          <p:cNvPr id="143"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44" name="Content Placeholder 8"/>
          <p:cNvSpPr/>
          <p:nvPr/>
        </p:nvSpPr>
        <p:spPr>
          <a:xfrm>
            <a:off x="8420760" y="2142720"/>
            <a:ext cx="103680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5"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Clustering: DBSCAN, Groups neighboring points to form environmental features.</a:t>
            </a:r>
            <a:endParaRPr b="0" lang="en-US" sz="1800" spc="-1" strike="noStrike">
              <a:solidFill>
                <a:srgbClr val="000000"/>
              </a:solidFill>
              <a:latin typeface="Arial"/>
            </a:endParaRPr>
          </a:p>
          <a:p>
            <a:pPr lvl="1" marL="743040" indent="-285840" defTabSz="914400">
              <a:lnSpc>
                <a:spcPct val="100000"/>
              </a:lnSpc>
              <a:buClr>
                <a:srgbClr val="000000"/>
              </a:buClr>
              <a:buFont typeface="Arial"/>
              <a:buChar char="•"/>
            </a:pPr>
            <a:r>
              <a:rPr b="0" lang="en-US" sz="1800" spc="-1" strike="noStrike">
                <a:solidFill>
                  <a:schemeClr val="dk1"/>
                </a:solidFill>
                <a:latin typeface="Aptos"/>
              </a:rPr>
              <a:t>Great for finding geometrical patterns.</a:t>
            </a:r>
            <a:endParaRPr b="0" lang="en-US" sz="1800" spc="-1" strike="noStrike">
              <a:solidFill>
                <a:srgbClr val="000000"/>
              </a:solidFill>
              <a:latin typeface="Arial"/>
            </a:endParaRPr>
          </a:p>
          <a:p>
            <a:pPr algn="ctr" defTabSz="914400">
              <a:lnSpc>
                <a:spcPct val="100000"/>
              </a:lnSpc>
            </a:pPr>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62264BD1-2358-4FD1-82DA-5C80F247C970}" type="slidenum">
              <a:t>26</a:t>
            </a:fld>
          </a:p>
        </p:txBody>
      </p:sp>
      <p:sp>
        <p:nvSpPr>
          <p:cNvPr id="5" name="PlaceHolder 4"/>
          <p:cNvSpPr>
            <a:spLocks noGrp="1"/>
          </p:cNvSpPr>
          <p:nvPr>
            <p:ph type="dt" idx="9"/>
          </p:nvPr>
        </p:nvSpPr>
        <p:spPr/>
        <p:txBody>
          <a:bodyPr/>
          <a:p>
            <a:fld id="{6B39D01C-DC1C-4F1F-BC43-68A97A57EDB3}" type="datetime8">
              <a:rPr lang="en-US"/>
              <a:t>10/24/2025 07:40 PM</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Clustering</a:t>
            </a:r>
            <a:endParaRPr b="0" lang="en-DE" sz="3200" spc="-1" strike="noStrike">
              <a:solidFill>
                <a:schemeClr val="dk1"/>
              </a:solidFill>
              <a:latin typeface="Aptos"/>
            </a:endParaRPr>
          </a:p>
        </p:txBody>
      </p:sp>
      <p:pic>
        <p:nvPicPr>
          <p:cNvPr id="147"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48" name="Content Placeholder 8"/>
          <p:cNvSpPr/>
          <p:nvPr/>
        </p:nvSpPr>
        <p:spPr>
          <a:xfrm>
            <a:off x="8420760" y="2142720"/>
            <a:ext cx="103680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9"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150" name="Picture 7" descr="A graph with numbers and points&#10;&#10;AI-generated content may be incorrect."/>
          <p:cNvPicPr/>
          <p:nvPr/>
        </p:nvPicPr>
        <p:blipFill>
          <a:blip r:embed="rId3"/>
          <a:stretch/>
        </p:blipFill>
        <p:spPr>
          <a:xfrm>
            <a:off x="5541480" y="3159000"/>
            <a:ext cx="3145320" cy="2363400"/>
          </a:xfrm>
          <a:prstGeom prst="rect">
            <a:avLst/>
          </a:prstGeom>
          <a:ln w="0">
            <a:noFill/>
          </a:ln>
        </p:spPr>
      </p:pic>
      <p:pic>
        <p:nvPicPr>
          <p:cNvPr id="151" name="Picture 11" descr="A graph with green dots&#10;&#10;AI-generated content may be incorrect."/>
          <p:cNvPicPr/>
          <p:nvPr/>
        </p:nvPicPr>
        <p:blipFill>
          <a:blip r:embed="rId4"/>
          <a:stretch/>
        </p:blipFill>
        <p:spPr>
          <a:xfrm>
            <a:off x="8733600" y="3200760"/>
            <a:ext cx="3021480" cy="232164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037416B4-B1EF-4112-84E4-58E08C4431D5}" type="slidenum">
              <a:t>27</a:t>
            </a:fld>
          </a:p>
        </p:txBody>
      </p:sp>
      <p:sp>
        <p:nvSpPr>
          <p:cNvPr id="5" name="PlaceHolder 4"/>
          <p:cNvSpPr>
            <a:spLocks noGrp="1"/>
          </p:cNvSpPr>
          <p:nvPr>
            <p:ph type="dt" idx="9"/>
          </p:nvPr>
        </p:nvSpPr>
        <p:spPr/>
        <p:txBody>
          <a:bodyPr/>
          <a:p>
            <a:fld id="{15E83096-268F-4184-B671-73546FA0669F}" type="datetime8">
              <a:rPr lang="en-US"/>
              <a:t>10/24/2025 07:40 PM</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Iterative Closest Point</a:t>
            </a:r>
            <a:endParaRPr b="0" lang="en-DE" sz="3200" spc="-1" strike="noStrike">
              <a:solidFill>
                <a:schemeClr val="dk1"/>
              </a:solidFill>
              <a:latin typeface="Aptos"/>
            </a:endParaRPr>
          </a:p>
        </p:txBody>
      </p:sp>
      <p:pic>
        <p:nvPicPr>
          <p:cNvPr id="153"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54" name="Content Placeholder 8"/>
          <p:cNvSpPr/>
          <p:nvPr/>
        </p:nvSpPr>
        <p:spPr>
          <a:xfrm>
            <a:off x="9485280" y="2142720"/>
            <a:ext cx="103680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5" name="Rectangle: Single Corner Snipped 9"/>
          <p:cNvSpPr/>
          <p:nvPr/>
        </p:nvSpPr>
        <p:spPr>
          <a:xfrm flipH="1">
            <a:off x="5274000" y="2961720"/>
            <a:ext cx="6916680" cy="2456280"/>
          </a:xfrm>
          <a:prstGeom prst="snip1Rect">
            <a:avLst>
              <a:gd name="adj" fmla="val 16667"/>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DE" sz="1800" spc="-1" strike="noStrike">
                <a:solidFill>
                  <a:srgbClr val="ffffff">
                    <a:alpha val="1000"/>
                  </a:srgbClr>
                </a:solidFill>
                <a:latin typeface="Aptos"/>
              </a:rPr>
              <a:t> </a:t>
            </a:r>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108CE7CA-1DD8-4994-B77D-B9005A7A47FD}" type="slidenum">
              <a:t>28</a:t>
            </a:fld>
          </a:p>
        </p:txBody>
      </p:sp>
      <p:sp>
        <p:nvSpPr>
          <p:cNvPr id="5" name="PlaceHolder 4"/>
          <p:cNvSpPr>
            <a:spLocks noGrp="1"/>
          </p:cNvSpPr>
          <p:nvPr>
            <p:ph type="dt" idx="9"/>
          </p:nvPr>
        </p:nvSpPr>
        <p:spPr/>
        <p:txBody>
          <a:bodyPr/>
          <a:p>
            <a:fld id="{385A544C-E3E1-44D9-AD52-824FCC49427C}" type="datetime8">
              <a:rPr lang="en-US"/>
              <a:t>10/24/2025 07:40 PM</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Iterative Closest Point</a:t>
            </a:r>
            <a:endParaRPr b="0" lang="en-DE" sz="3200" spc="-1" strike="noStrike">
              <a:solidFill>
                <a:schemeClr val="dk1"/>
              </a:solidFill>
              <a:latin typeface="Aptos"/>
            </a:endParaRPr>
          </a:p>
        </p:txBody>
      </p:sp>
      <p:pic>
        <p:nvPicPr>
          <p:cNvPr id="157"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58" name="Content Placeholder 8"/>
          <p:cNvSpPr/>
          <p:nvPr/>
        </p:nvSpPr>
        <p:spPr>
          <a:xfrm>
            <a:off x="9485280" y="2142720"/>
            <a:ext cx="103680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9"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DE" sz="1800" spc="-1" strike="noStrike">
              <a:solidFill>
                <a:schemeClr val="dk1"/>
              </a:solidFill>
              <a:latin typeface="Aptos"/>
            </a:endParaRPr>
          </a:p>
        </p:txBody>
      </p:sp>
      <p:pic>
        <p:nvPicPr>
          <p:cNvPr id="160" name="Picture 7" descr="A math equation with numbers and symbols&#10;&#10;AI-generated content may be incorrect."/>
          <p:cNvPicPr/>
          <p:nvPr/>
        </p:nvPicPr>
        <p:blipFill>
          <a:blip r:embed="rId3"/>
          <a:stretch/>
        </p:blipFill>
        <p:spPr>
          <a:xfrm>
            <a:off x="6150600" y="3077640"/>
            <a:ext cx="3334320" cy="856800"/>
          </a:xfrm>
          <a:prstGeom prst="rect">
            <a:avLst/>
          </a:prstGeom>
          <a:ln w="0">
            <a:noFill/>
          </a:ln>
        </p:spPr>
      </p:pic>
      <p:sp>
        <p:nvSpPr>
          <p:cNvPr id="161" name="TextBox 10"/>
          <p:cNvSpPr/>
          <p:nvPr/>
        </p:nvSpPr>
        <p:spPr>
          <a:xfrm>
            <a:off x="5464440" y="3902760"/>
            <a:ext cx="5376960" cy="2307960"/>
          </a:xfrm>
          <a:prstGeom prst="rect">
            <a:avLst/>
          </a:prstGeom>
          <a:blipFill rotWithShape="0">
            <a:blip r:embed="rId4"/>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DE" sz="1800" spc="-1" strike="noStrike">
                <a:solidFill>
                  <a:srgbClr val="ffffff">
                    <a:alpha val="1000"/>
                  </a:srgbClr>
                </a:solidFill>
                <a:latin typeface="Aptos"/>
              </a:rPr>
              <a:t> </a:t>
            </a:r>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AFAD7968-1B68-4BE7-BA6D-2653706543AA}" type="slidenum">
              <a:t>29</a:t>
            </a:fld>
          </a:p>
        </p:txBody>
      </p:sp>
      <p:sp>
        <p:nvSpPr>
          <p:cNvPr id="5" name="PlaceHolder 4"/>
          <p:cNvSpPr>
            <a:spLocks noGrp="1"/>
          </p:cNvSpPr>
          <p:nvPr>
            <p:ph type="dt" idx="9"/>
          </p:nvPr>
        </p:nvSpPr>
        <p:spPr/>
        <p:txBody>
          <a:bodyPr/>
          <a:p>
            <a:fld id="{83B17F86-31A8-42E8-A7C3-2E6E57720FCD}" type="datetime8">
              <a:rPr lang="en-US"/>
              <a:t>10/24/2025 07:40 PM</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Project Overview</a:t>
            </a:r>
            <a:br>
              <a:rPr sz="4400"/>
            </a:br>
            <a:r>
              <a:rPr b="0" lang="en-US" sz="3200" spc="-1" strike="noStrike">
                <a:solidFill>
                  <a:schemeClr val="dk1"/>
                </a:solidFill>
                <a:latin typeface="Aptos Display"/>
              </a:rPr>
              <a:t>Vehicle</a:t>
            </a:r>
            <a:endParaRPr b="0" lang="en-DE" sz="3200" spc="-1" strike="noStrike">
              <a:solidFill>
                <a:schemeClr val="dk1"/>
              </a:solidFill>
              <a:latin typeface="Aptos"/>
            </a:endParaRPr>
          </a:p>
        </p:txBody>
      </p:sp>
      <p:sp>
        <p:nvSpPr>
          <p:cNvPr id="41" name="TextBox 8"/>
          <p:cNvSpPr/>
          <p:nvPr/>
        </p:nvSpPr>
        <p:spPr>
          <a:xfrm>
            <a:off x="4359960" y="4558680"/>
            <a:ext cx="411408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Ninebot Gokart PRO</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Max. Speed: 40 km/h.</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Max Distance: 25 km.</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Max Acceleration: 1,02 G.</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Drift-Assistance System.</a:t>
            </a:r>
            <a:endParaRPr b="0" lang="en-US" sz="1800" spc="-1" strike="noStrike">
              <a:solidFill>
                <a:srgbClr val="000000"/>
              </a:solidFill>
              <a:latin typeface="Arial"/>
            </a:endParaRPr>
          </a:p>
        </p:txBody>
      </p:sp>
      <p:pic>
        <p:nvPicPr>
          <p:cNvPr id="42" name="Picture 13" descr="A go kart in a room&#10;&#10;AI-generated content may be incorrect."/>
          <p:cNvPicPr/>
          <p:nvPr/>
        </p:nvPicPr>
        <p:blipFill>
          <a:blip r:embed="rId1"/>
          <a:srcRect l="14247" t="0" r="21501" b="0"/>
          <a:stretch/>
        </p:blipFill>
        <p:spPr>
          <a:xfrm>
            <a:off x="1004400" y="1661760"/>
            <a:ext cx="3781800" cy="2717640"/>
          </a:xfrm>
          <a:prstGeom prst="rect">
            <a:avLst/>
          </a:prstGeom>
          <a:ln w="0">
            <a:noFill/>
          </a:ln>
        </p:spPr>
      </p:pic>
      <p:pic>
        <p:nvPicPr>
          <p:cNvPr id="43" name="Picture 15" descr="A go kart on the floor&#10;&#10;AI-generated content may be incorrect."/>
          <p:cNvPicPr/>
          <p:nvPr/>
        </p:nvPicPr>
        <p:blipFill>
          <a:blip r:embed="rId2"/>
          <a:srcRect l="15000" t="0" r="27473" b="0"/>
          <a:stretch/>
        </p:blipFill>
        <p:spPr>
          <a:xfrm>
            <a:off x="7652160" y="1661760"/>
            <a:ext cx="3385800" cy="2717640"/>
          </a:xfrm>
          <a:prstGeom prst="rect">
            <a:avLst/>
          </a:prstGeom>
          <a:ln w="0">
            <a:noFill/>
          </a:ln>
        </p:spPr>
      </p:pic>
      <p:sp>
        <p:nvSpPr>
          <p:cNvPr id="3" name="PlaceHolder 2"/>
          <p:cNvSpPr>
            <a:spLocks noGrp="1"/>
          </p:cNvSpPr>
          <p:nvPr>
            <p:ph type="ftr" idx="4"/>
          </p:nvPr>
        </p:nvSpPr>
        <p:spPr/>
        <p:txBody>
          <a:bodyPr/>
          <a:p>
            <a:r>
              <a:t>Luis Fernando Rodriguez Gutierrez FH Dortmund, 2025, Master ESE </a:t>
            </a:r>
          </a:p>
        </p:txBody>
      </p:sp>
      <p:sp>
        <p:nvSpPr>
          <p:cNvPr id="4" name="PlaceHolder 3"/>
          <p:cNvSpPr>
            <a:spLocks noGrp="1"/>
          </p:cNvSpPr>
          <p:nvPr>
            <p:ph type="sldNum" idx="5"/>
          </p:nvPr>
        </p:nvSpPr>
        <p:spPr/>
        <p:txBody>
          <a:bodyPr/>
          <a:p>
            <a:fld id="{7E4BD663-13AB-4EC6-A091-1B8210BF2DCB}"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Iterative Closest Point</a:t>
            </a:r>
            <a:endParaRPr b="0" lang="en-DE" sz="3200" spc="-1" strike="noStrike">
              <a:solidFill>
                <a:schemeClr val="dk1"/>
              </a:solidFill>
              <a:latin typeface="Aptos"/>
            </a:endParaRPr>
          </a:p>
        </p:txBody>
      </p:sp>
      <p:pic>
        <p:nvPicPr>
          <p:cNvPr id="163"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64" name="Content Placeholder 8"/>
          <p:cNvSpPr/>
          <p:nvPr/>
        </p:nvSpPr>
        <p:spPr>
          <a:xfrm>
            <a:off x="9485280" y="2142720"/>
            <a:ext cx="103680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5"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DE" sz="1800" spc="-1" strike="noStrike">
              <a:solidFill>
                <a:schemeClr val="dk1"/>
              </a:solidFill>
              <a:latin typeface="Aptos"/>
            </a:endParaRPr>
          </a:p>
        </p:txBody>
      </p:sp>
      <p:pic>
        <p:nvPicPr>
          <p:cNvPr id="166" name="Picture 11" descr="A graph with blue and red dots&#10;&#10;AI-generated content may be incorrect."/>
          <p:cNvPicPr/>
          <p:nvPr/>
        </p:nvPicPr>
        <p:blipFill>
          <a:blip r:embed="rId3"/>
          <a:stretch/>
        </p:blipFill>
        <p:spPr>
          <a:xfrm>
            <a:off x="6546960" y="2977560"/>
            <a:ext cx="3211560" cy="321156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A9F59987-C37A-4148-932C-1ED1C364BE46}" type="slidenum">
              <a:t>30</a:t>
            </a:fld>
          </a:p>
        </p:txBody>
      </p:sp>
      <p:sp>
        <p:nvSpPr>
          <p:cNvPr id="5" name="PlaceHolder 4"/>
          <p:cNvSpPr>
            <a:spLocks noGrp="1"/>
          </p:cNvSpPr>
          <p:nvPr>
            <p:ph type="dt" idx="9"/>
          </p:nvPr>
        </p:nvSpPr>
        <p:spPr/>
        <p:txBody>
          <a:bodyPr/>
          <a:p>
            <a:fld id="{6573A8A4-9D85-4E66-B44C-BDD35CACE403}" type="datetime8">
              <a:rPr lang="en-US"/>
              <a:t>10/24/2025 07:40 PM</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Ego-Motion</a:t>
            </a:r>
            <a:endParaRPr b="0" lang="en-DE" sz="3200" spc="-1" strike="noStrike">
              <a:solidFill>
                <a:schemeClr val="dk1"/>
              </a:solidFill>
              <a:latin typeface="Aptos"/>
            </a:endParaRPr>
          </a:p>
        </p:txBody>
      </p:sp>
      <p:pic>
        <p:nvPicPr>
          <p:cNvPr id="168"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69" name="Content Placeholder 8"/>
          <p:cNvSpPr/>
          <p:nvPr/>
        </p:nvSpPr>
        <p:spPr>
          <a:xfrm>
            <a:off x="9485280" y="2142720"/>
            <a:ext cx="103680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0" name="Rectangle: Single Corner Snipped 9"/>
          <p:cNvSpPr/>
          <p:nvPr/>
        </p:nvSpPr>
        <p:spPr>
          <a:xfrm flipH="1">
            <a:off x="5151240" y="2961720"/>
            <a:ext cx="6916680" cy="1247040"/>
          </a:xfrm>
          <a:prstGeom prst="snip1Rect">
            <a:avLst>
              <a:gd name="adj" fmla="val 16667"/>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DE" sz="1800" spc="-1" strike="noStrike">
                <a:solidFill>
                  <a:srgbClr val="ffffff">
                    <a:alpha val="1000"/>
                  </a:srgbClr>
                </a:solidFill>
                <a:latin typeface="Aptos"/>
              </a:rPr>
              <a:t> </a:t>
            </a:r>
            <a:endParaRPr b="0" lang="en-US" sz="1800" spc="-1" strike="noStrike">
              <a:solidFill>
                <a:srgbClr val="000000"/>
              </a:solidFill>
              <a:latin typeface="Arial"/>
            </a:endParaRPr>
          </a:p>
        </p:txBody>
      </p:sp>
      <p:sp>
        <p:nvSpPr>
          <p:cNvPr id="171"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172" name="TextBox 10"/>
          <p:cNvSpPr/>
          <p:nvPr/>
        </p:nvSpPr>
        <p:spPr>
          <a:xfrm>
            <a:off x="6458400" y="4094640"/>
            <a:ext cx="3389040" cy="888840"/>
          </a:xfrm>
          <a:prstGeom prst="rect">
            <a:avLst/>
          </a:prstGeom>
          <a:blipFill rotWithShape="0">
            <a:blip r:embed="rId4"/>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DE" sz="1800" spc="-1" strike="noStrike">
                <a:solidFill>
                  <a:srgbClr val="ffffff">
                    <a:alpha val="1000"/>
                  </a:srgbClr>
                </a:solidFill>
                <a:latin typeface="Aptos"/>
              </a:rPr>
              <a:t> </a:t>
            </a:r>
            <a:endParaRPr b="0" lang="en-US" sz="1800" spc="-1" strike="noStrike">
              <a:solidFill>
                <a:srgbClr val="000000"/>
              </a:solidFill>
              <a:latin typeface="Arial"/>
            </a:endParaRPr>
          </a:p>
        </p:txBody>
      </p:sp>
      <p:sp>
        <p:nvSpPr>
          <p:cNvPr id="173" name="TextBox 10"/>
          <p:cNvSpPr/>
          <p:nvPr/>
        </p:nvSpPr>
        <p:spPr>
          <a:xfrm>
            <a:off x="5326920" y="5200920"/>
            <a:ext cx="584892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The accumulation and sequential composition of these transforms gives us the odometry trajectory.</a:t>
            </a:r>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4FE48FB7-97B0-45E2-BDAF-4CE6B03251B4}" type="slidenum">
              <a:t>31</a:t>
            </a:fld>
          </a:p>
        </p:txBody>
      </p:sp>
      <p:sp>
        <p:nvSpPr>
          <p:cNvPr id="5" name="PlaceHolder 4"/>
          <p:cNvSpPr>
            <a:spLocks noGrp="1"/>
          </p:cNvSpPr>
          <p:nvPr>
            <p:ph type="dt" idx="9"/>
          </p:nvPr>
        </p:nvSpPr>
        <p:spPr/>
        <p:txBody>
          <a:bodyPr/>
          <a:p>
            <a:fld id="{ACD2C543-95AC-4CC4-835A-19EFF20B4E86}" type="datetime8">
              <a:rPr lang="en-US"/>
              <a:t>10/24/2025 07:40 PM</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Ego-Motion</a:t>
            </a:r>
            <a:endParaRPr b="0" lang="en-DE" sz="3200" spc="-1" strike="noStrike">
              <a:solidFill>
                <a:schemeClr val="dk1"/>
              </a:solidFill>
              <a:latin typeface="Aptos"/>
            </a:endParaRPr>
          </a:p>
        </p:txBody>
      </p:sp>
      <p:pic>
        <p:nvPicPr>
          <p:cNvPr id="175"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76" name="Content Placeholder 8"/>
          <p:cNvSpPr/>
          <p:nvPr/>
        </p:nvSpPr>
        <p:spPr>
          <a:xfrm>
            <a:off x="9485280" y="2142720"/>
            <a:ext cx="103680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7" name="Rectangle: Single Corner Snipped 9"/>
          <p:cNvSpPr/>
          <p:nvPr/>
        </p:nvSpPr>
        <p:spPr>
          <a:xfrm flipH="1">
            <a:off x="5151240" y="2961720"/>
            <a:ext cx="6916680" cy="124704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DE" sz="1800" spc="-1" strike="noStrike">
              <a:solidFill>
                <a:schemeClr val="dk1"/>
              </a:solidFill>
              <a:latin typeface="Aptos"/>
            </a:endParaRPr>
          </a:p>
        </p:txBody>
      </p:sp>
      <p:sp>
        <p:nvSpPr>
          <p:cNvPr id="178"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179" name="Picture 14" descr="A graph with blue and red dots&#10;&#10;AI-generated content may be incorrect."/>
          <p:cNvPicPr/>
          <p:nvPr/>
        </p:nvPicPr>
        <p:blipFill>
          <a:blip r:embed="rId3"/>
          <a:stretch/>
        </p:blipFill>
        <p:spPr>
          <a:xfrm>
            <a:off x="6588720" y="3018240"/>
            <a:ext cx="3213360" cy="321336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084A3ED4-348F-41DB-B78F-AE6D4D1F26BC}" type="slidenum">
              <a:t>32</a:t>
            </a:fld>
          </a:p>
        </p:txBody>
      </p:sp>
      <p:sp>
        <p:nvSpPr>
          <p:cNvPr id="5" name="PlaceHolder 4"/>
          <p:cNvSpPr>
            <a:spLocks noGrp="1"/>
          </p:cNvSpPr>
          <p:nvPr>
            <p:ph type="dt" idx="9"/>
          </p:nvPr>
        </p:nvSpPr>
        <p:spPr/>
        <p:txBody>
          <a:bodyPr/>
          <a:p>
            <a:fld id="{48C68C6D-1AFF-4DA5-A1C1-6C9FCFB01E7E}" type="datetime8">
              <a:rPr lang="en-US"/>
              <a:t>10/24/2025 07:40 PM</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Ego-Motion Laboratory</a:t>
            </a:r>
            <a:endParaRPr b="0" lang="en-DE" sz="3200" spc="-1" strike="noStrike">
              <a:solidFill>
                <a:schemeClr val="dk1"/>
              </a:solidFill>
              <a:latin typeface="Aptos"/>
            </a:endParaRPr>
          </a:p>
        </p:txBody>
      </p:sp>
      <p:pic>
        <p:nvPicPr>
          <p:cNvPr id="181"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82" name="Content Placeholder 8"/>
          <p:cNvSpPr/>
          <p:nvPr/>
        </p:nvSpPr>
        <p:spPr>
          <a:xfrm>
            <a:off x="9485280" y="2142720"/>
            <a:ext cx="103680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83" name="Rectangle: Single Corner Snipped 9"/>
          <p:cNvSpPr/>
          <p:nvPr/>
        </p:nvSpPr>
        <p:spPr>
          <a:xfrm flipH="1">
            <a:off x="5151240" y="2961720"/>
            <a:ext cx="6916680" cy="124704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DE" sz="1800" spc="-1" strike="noStrike">
              <a:solidFill>
                <a:schemeClr val="dk1"/>
              </a:solidFill>
              <a:latin typeface="Aptos"/>
            </a:endParaRPr>
          </a:p>
        </p:txBody>
      </p:sp>
      <p:sp>
        <p:nvSpPr>
          <p:cNvPr id="184"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185" name="Picture 14" descr="Graph with a line drawn on it&#10;&#10;AI-generated content may be incorrect."/>
          <p:cNvPicPr/>
          <p:nvPr/>
        </p:nvPicPr>
        <p:blipFill>
          <a:blip r:embed="rId3"/>
          <a:stretch/>
        </p:blipFill>
        <p:spPr>
          <a:xfrm>
            <a:off x="5151960" y="3151080"/>
            <a:ext cx="3237120" cy="2416320"/>
          </a:xfrm>
          <a:prstGeom prst="rect">
            <a:avLst/>
          </a:prstGeom>
          <a:ln w="0">
            <a:noFill/>
          </a:ln>
        </p:spPr>
      </p:pic>
      <p:pic>
        <p:nvPicPr>
          <p:cNvPr id="186" name="Picture 16" descr="A graph with a graph and text&#10;&#10;AI-generated content may be incorrect."/>
          <p:cNvPicPr/>
          <p:nvPr/>
        </p:nvPicPr>
        <p:blipFill>
          <a:blip r:embed="rId4"/>
          <a:stretch/>
        </p:blipFill>
        <p:spPr>
          <a:xfrm>
            <a:off x="8369280" y="3199320"/>
            <a:ext cx="3252600" cy="236808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D3503FF6-14F1-4F27-BE67-7BD81CAC6233}" type="slidenum">
              <a:t>33</a:t>
            </a:fld>
          </a:p>
        </p:txBody>
      </p:sp>
      <p:sp>
        <p:nvSpPr>
          <p:cNvPr id="5" name="PlaceHolder 4"/>
          <p:cNvSpPr>
            <a:spLocks noGrp="1"/>
          </p:cNvSpPr>
          <p:nvPr>
            <p:ph type="dt" idx="9"/>
          </p:nvPr>
        </p:nvSpPr>
        <p:spPr/>
        <p:txBody>
          <a:bodyPr/>
          <a:p>
            <a:fld id="{356B4238-5C4F-4137-9C18-8EE7B646A044}" type="datetime8">
              <a:rPr lang="en-US"/>
              <a:t>10/24/2025 07:40 PM</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Ego-Motion Laboratory</a:t>
            </a:r>
            <a:endParaRPr b="0" lang="en-DE" sz="3200" spc="-1" strike="noStrike">
              <a:solidFill>
                <a:schemeClr val="dk1"/>
              </a:solidFill>
              <a:latin typeface="Aptos"/>
            </a:endParaRPr>
          </a:p>
        </p:txBody>
      </p:sp>
      <p:pic>
        <p:nvPicPr>
          <p:cNvPr id="188"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89" name="Content Placeholder 8"/>
          <p:cNvSpPr/>
          <p:nvPr/>
        </p:nvSpPr>
        <p:spPr>
          <a:xfrm>
            <a:off x="9485280" y="2142720"/>
            <a:ext cx="103680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0" name="Rectangle: Single Corner Snipped 9"/>
          <p:cNvSpPr/>
          <p:nvPr/>
        </p:nvSpPr>
        <p:spPr>
          <a:xfrm flipH="1">
            <a:off x="5151240" y="2961720"/>
            <a:ext cx="6916680" cy="124704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DE" sz="1800" spc="-1" strike="noStrike">
              <a:solidFill>
                <a:schemeClr val="dk1"/>
              </a:solidFill>
              <a:latin typeface="Aptos"/>
            </a:endParaRPr>
          </a:p>
        </p:txBody>
      </p:sp>
      <p:sp>
        <p:nvSpPr>
          <p:cNvPr id="191"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192" name="Picture 12" descr="Graph with lines drawn on it&#10;&#10;AI-generated content may be incorrect."/>
          <p:cNvPicPr/>
          <p:nvPr/>
        </p:nvPicPr>
        <p:blipFill>
          <a:blip r:embed="rId3"/>
          <a:stretch/>
        </p:blipFill>
        <p:spPr>
          <a:xfrm>
            <a:off x="5239080" y="3222720"/>
            <a:ext cx="3371040" cy="2580480"/>
          </a:xfrm>
          <a:prstGeom prst="rect">
            <a:avLst/>
          </a:prstGeom>
          <a:ln w="0">
            <a:noFill/>
          </a:ln>
        </p:spPr>
      </p:pic>
      <p:pic>
        <p:nvPicPr>
          <p:cNvPr id="193" name="Picture 15" descr="A graph with a blue line drawn on it&#10;&#10;AI-generated content may be incorrect."/>
          <p:cNvPicPr/>
          <p:nvPr/>
        </p:nvPicPr>
        <p:blipFill>
          <a:blip r:embed="rId4"/>
          <a:stretch/>
        </p:blipFill>
        <p:spPr>
          <a:xfrm>
            <a:off x="8610480" y="3222720"/>
            <a:ext cx="3561480" cy="258048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4E8099C8-09D2-4439-AC61-A16CB27B2F86}" type="slidenum">
              <a:t>34</a:t>
            </a:fld>
          </a:p>
        </p:txBody>
      </p:sp>
      <p:sp>
        <p:nvSpPr>
          <p:cNvPr id="5" name="PlaceHolder 4"/>
          <p:cNvSpPr>
            <a:spLocks noGrp="1"/>
          </p:cNvSpPr>
          <p:nvPr>
            <p:ph type="dt" idx="9"/>
          </p:nvPr>
        </p:nvSpPr>
        <p:spPr/>
        <p:txBody>
          <a:bodyPr/>
          <a:p>
            <a:fld id="{D6E6A10A-2127-484C-BFF5-3D43A49AAF3D}" type="datetime8">
              <a:rPr lang="en-US"/>
              <a:t>10/24/2025 07:40 PM</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Ego-Motion Hallway</a:t>
            </a:r>
            <a:endParaRPr b="0" lang="en-DE" sz="3200" spc="-1" strike="noStrike">
              <a:solidFill>
                <a:schemeClr val="dk1"/>
              </a:solidFill>
              <a:latin typeface="Aptos"/>
            </a:endParaRPr>
          </a:p>
        </p:txBody>
      </p:sp>
      <p:pic>
        <p:nvPicPr>
          <p:cNvPr id="195"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196" name="Content Placeholder 8"/>
          <p:cNvSpPr/>
          <p:nvPr/>
        </p:nvSpPr>
        <p:spPr>
          <a:xfrm>
            <a:off x="9485280" y="2142720"/>
            <a:ext cx="103680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7" name="Rectangle: Single Corner Snipped 9"/>
          <p:cNvSpPr/>
          <p:nvPr/>
        </p:nvSpPr>
        <p:spPr>
          <a:xfrm flipH="1">
            <a:off x="5151240" y="2961720"/>
            <a:ext cx="6916680" cy="124704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DE" sz="1800" spc="-1" strike="noStrike">
              <a:solidFill>
                <a:schemeClr val="dk1"/>
              </a:solidFill>
              <a:latin typeface="Aptos"/>
            </a:endParaRPr>
          </a:p>
        </p:txBody>
      </p:sp>
      <p:sp>
        <p:nvSpPr>
          <p:cNvPr id="198"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199" name="Picture 10" descr="A graph with a line drawn on it&#10;&#10;AI-generated content may be incorrect."/>
          <p:cNvPicPr/>
          <p:nvPr/>
        </p:nvPicPr>
        <p:blipFill>
          <a:blip r:embed="rId3"/>
          <a:stretch/>
        </p:blipFill>
        <p:spPr>
          <a:xfrm>
            <a:off x="5337360" y="3191040"/>
            <a:ext cx="3121560" cy="2389680"/>
          </a:xfrm>
          <a:prstGeom prst="rect">
            <a:avLst/>
          </a:prstGeom>
          <a:ln w="0">
            <a:noFill/>
          </a:ln>
        </p:spPr>
      </p:pic>
      <p:pic>
        <p:nvPicPr>
          <p:cNvPr id="200" name="Picture 13" descr="A graph with a line drawn on it&#10;&#10;AI-generated content may be incorrect."/>
          <p:cNvPicPr/>
          <p:nvPr/>
        </p:nvPicPr>
        <p:blipFill>
          <a:blip r:embed="rId4"/>
          <a:stretch/>
        </p:blipFill>
        <p:spPr>
          <a:xfrm>
            <a:off x="8629920" y="3222720"/>
            <a:ext cx="3300120" cy="239112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514E0B07-28ED-42DD-B466-824EC660C4E8}" type="slidenum">
              <a:t>35</a:t>
            </a:fld>
          </a:p>
        </p:txBody>
      </p:sp>
      <p:sp>
        <p:nvSpPr>
          <p:cNvPr id="5" name="PlaceHolder 4"/>
          <p:cNvSpPr>
            <a:spLocks noGrp="1"/>
          </p:cNvSpPr>
          <p:nvPr>
            <p:ph type="dt" idx="9"/>
          </p:nvPr>
        </p:nvSpPr>
        <p:spPr/>
        <p:txBody>
          <a:bodyPr/>
          <a:p>
            <a:fld id="{98768FBB-A6C3-421A-9D25-ADA196472F0B}" type="datetime8">
              <a:rPr lang="en-US"/>
              <a:t>10/24/2025 07:40 PM</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Method Overview</a:t>
            </a:r>
            <a:br>
              <a:rPr sz="4400"/>
            </a:br>
            <a:r>
              <a:rPr b="0" i="1" lang="en-US" sz="3200" spc="-1" strike="noStrike">
                <a:solidFill>
                  <a:schemeClr val="dk1"/>
                </a:solidFill>
                <a:latin typeface="Aptos Display"/>
              </a:rPr>
              <a:t>Ego-Motion Parking Lot</a:t>
            </a:r>
            <a:endParaRPr b="0" lang="en-DE" sz="3200" spc="-1" strike="noStrike">
              <a:solidFill>
                <a:schemeClr val="dk1"/>
              </a:solidFill>
              <a:latin typeface="Aptos"/>
            </a:endParaRPr>
          </a:p>
        </p:txBody>
      </p:sp>
      <p:pic>
        <p:nvPicPr>
          <p:cNvPr id="202" name="Content Placeholder 8" descr="A diagram of a flowchart&#10;&#10;AI-generated content may be incorrect."/>
          <p:cNvPicPr/>
          <p:nvPr/>
        </p:nvPicPr>
        <p:blipFill>
          <a:blip r:embed="rId1">
            <a:alphaModFix amt="50000"/>
          </a:blip>
          <a:stretch/>
        </p:blipFill>
        <p:spPr>
          <a:xfrm>
            <a:off x="838080" y="2020320"/>
            <a:ext cx="10783800" cy="3230640"/>
          </a:xfrm>
          <a:prstGeom prst="rect">
            <a:avLst/>
          </a:prstGeom>
          <a:ln w="0">
            <a:noFill/>
          </a:ln>
        </p:spPr>
      </p:pic>
      <p:sp>
        <p:nvSpPr>
          <p:cNvPr id="203" name="Content Placeholder 8"/>
          <p:cNvSpPr/>
          <p:nvPr/>
        </p:nvSpPr>
        <p:spPr>
          <a:xfrm>
            <a:off x="9485280" y="2142720"/>
            <a:ext cx="1036800" cy="818640"/>
          </a:xfrm>
          <a:prstGeom prst="roundRect">
            <a:avLst>
              <a:gd name="adj" fmla="val 16667"/>
            </a:avLst>
          </a:pr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04" name="Rectangle: Single Corner Snipped 9"/>
          <p:cNvSpPr/>
          <p:nvPr/>
        </p:nvSpPr>
        <p:spPr>
          <a:xfrm flipH="1">
            <a:off x="5151240" y="2961720"/>
            <a:ext cx="6916680" cy="124704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DE" sz="1800" spc="-1" strike="noStrike">
              <a:solidFill>
                <a:schemeClr val="dk1"/>
              </a:solidFill>
              <a:latin typeface="Aptos"/>
            </a:endParaRPr>
          </a:p>
        </p:txBody>
      </p:sp>
      <p:sp>
        <p:nvSpPr>
          <p:cNvPr id="205"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pic>
        <p:nvPicPr>
          <p:cNvPr id="206" name="Picture 10" descr="A graph with green line&#10;&#10;AI-generated content may be incorrect."/>
          <p:cNvPicPr/>
          <p:nvPr/>
        </p:nvPicPr>
        <p:blipFill>
          <a:blip r:embed="rId3"/>
          <a:stretch/>
        </p:blipFill>
        <p:spPr>
          <a:xfrm>
            <a:off x="8391600" y="3276720"/>
            <a:ext cx="3433680" cy="2487960"/>
          </a:xfrm>
          <a:prstGeom prst="rect">
            <a:avLst/>
          </a:prstGeom>
          <a:ln w="0">
            <a:noFill/>
          </a:ln>
        </p:spPr>
      </p:pic>
      <p:pic>
        <p:nvPicPr>
          <p:cNvPr id="207" name="Picture 13" descr="A graph with green line&#10;&#10;AI-generated content may be incorrect."/>
          <p:cNvPicPr/>
          <p:nvPr/>
        </p:nvPicPr>
        <p:blipFill>
          <a:blip r:embed="rId4"/>
          <a:stretch/>
        </p:blipFill>
        <p:spPr>
          <a:xfrm>
            <a:off x="5174640" y="3276720"/>
            <a:ext cx="3193560" cy="2444760"/>
          </a:xfrm>
          <a:prstGeom prst="rect">
            <a:avLst/>
          </a:prstGeom>
          <a:ln w="0">
            <a:noFill/>
          </a:ln>
        </p:spPr>
      </p:pic>
      <p:sp>
        <p:nvSpPr>
          <p:cNvPr id="3" name="PlaceHolder 2"/>
          <p:cNvSpPr>
            <a:spLocks noGrp="1"/>
          </p:cNvSpPr>
          <p:nvPr>
            <p:ph type="ftr" idx="7"/>
          </p:nvPr>
        </p:nvSpPr>
        <p:spPr/>
        <p:txBody>
          <a:bodyPr/>
          <a:p>
            <a:r>
              <a:t>Luis Fernando Rodriguez Gutierrez FH Dortmund, 2025, Master ESE </a:t>
            </a:r>
          </a:p>
        </p:txBody>
      </p:sp>
      <p:sp>
        <p:nvSpPr>
          <p:cNvPr id="4" name="PlaceHolder 3"/>
          <p:cNvSpPr>
            <a:spLocks noGrp="1"/>
          </p:cNvSpPr>
          <p:nvPr>
            <p:ph type="sldNum" idx="8"/>
          </p:nvPr>
        </p:nvSpPr>
        <p:spPr/>
        <p:txBody>
          <a:bodyPr/>
          <a:p>
            <a:fld id="{61923781-3518-45E9-ACD8-C83DD2929112}" type="slidenum">
              <a:t>36</a:t>
            </a:fld>
          </a:p>
        </p:txBody>
      </p:sp>
      <p:sp>
        <p:nvSpPr>
          <p:cNvPr id="5" name="PlaceHolder 4"/>
          <p:cNvSpPr>
            <a:spLocks noGrp="1"/>
          </p:cNvSpPr>
          <p:nvPr>
            <p:ph type="dt" idx="9"/>
          </p:nvPr>
        </p:nvSpPr>
        <p:spPr/>
        <p:txBody>
          <a:bodyPr/>
          <a:p>
            <a:fld id="{A486A7A0-2DF8-454A-8DAE-1942FD563BAD}" type="datetime8">
              <a:rPr lang="en-US"/>
              <a:t>10/24/2025 07:40 PM</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Results and Discussion</a:t>
            </a:r>
            <a:br>
              <a:rPr sz="4400"/>
            </a:br>
            <a:r>
              <a:rPr b="0" lang="en-US" sz="3200" spc="-1" strike="noStrike">
                <a:solidFill>
                  <a:schemeClr val="dk1"/>
                </a:solidFill>
                <a:latin typeface="Aptos Display"/>
              </a:rPr>
              <a:t>Comparison Between Full Point Cloud and Cluster-Based Odometry</a:t>
            </a:r>
            <a:br>
              <a:rPr sz="3200"/>
            </a:br>
            <a:endParaRPr b="0" lang="en-DE" sz="3200" spc="-1" strike="noStrike">
              <a:solidFill>
                <a:schemeClr val="dk1"/>
              </a:solidFill>
              <a:latin typeface="Aptos"/>
            </a:endParaRPr>
          </a:p>
        </p:txBody>
      </p:sp>
      <p:graphicFrame>
        <p:nvGraphicFramePr>
          <p:cNvPr id="209" name="Table 8"/>
          <p:cNvGraphicFramePr/>
          <p:nvPr/>
        </p:nvGraphicFramePr>
        <p:xfrm>
          <a:off x="673920" y="1690200"/>
          <a:ext cx="10876320" cy="4941000"/>
        </p:xfrm>
        <a:graphic>
          <a:graphicData uri="http://schemas.openxmlformats.org/drawingml/2006/table">
            <a:tbl>
              <a:tblPr/>
              <a:tblGrid>
                <a:gridCol w="2719080"/>
                <a:gridCol w="2719080"/>
                <a:gridCol w="2719080"/>
                <a:gridCol w="2719080"/>
              </a:tblGrid>
              <a:tr h="370800">
                <a:tc>
                  <a:txBody>
                    <a:bodyPr anchor="t">
                      <a:noAutofit/>
                    </a:bodyPr>
                    <a:p>
                      <a:pPr defTabSz="914400">
                        <a:lnSpc>
                          <a:spcPct val="100000"/>
                        </a:lnSpc>
                      </a:pPr>
                      <a:r>
                        <a:rPr b="1" lang="en-US" sz="1800" spc="-1" strike="noStrike">
                          <a:solidFill>
                            <a:schemeClr val="lt1"/>
                          </a:solidFill>
                          <a:latin typeface="Aptos"/>
                        </a:rPr>
                        <a:t>Environment</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solidFill>
                  </a:tcPr>
                </a:tc>
                <a:tc>
                  <a:txBody>
                    <a:bodyPr anchor="t">
                      <a:noAutofit/>
                    </a:bodyPr>
                    <a:p>
                      <a:pPr defTabSz="914400">
                        <a:lnSpc>
                          <a:spcPct val="100000"/>
                        </a:lnSpc>
                      </a:pPr>
                      <a:r>
                        <a:rPr b="1" lang="en-US" sz="1800" spc="-1" strike="noStrike">
                          <a:solidFill>
                            <a:schemeClr val="lt1"/>
                          </a:solidFill>
                          <a:latin typeface="Aptos"/>
                        </a:rPr>
                        <a:t>Characteristics</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solidFill>
                  </a:tcPr>
                </a:tc>
                <a:tc>
                  <a:txBody>
                    <a:bodyPr anchor="t">
                      <a:noAutofit/>
                    </a:bodyPr>
                    <a:p>
                      <a:pPr defTabSz="914400">
                        <a:lnSpc>
                          <a:spcPct val="100000"/>
                        </a:lnSpc>
                      </a:pPr>
                      <a:r>
                        <a:rPr b="1" lang="en-US" sz="1800" spc="-1" strike="noStrike">
                          <a:solidFill>
                            <a:schemeClr val="lt1"/>
                          </a:solidFill>
                          <a:latin typeface="Aptos"/>
                        </a:rPr>
                        <a:t>Best Method</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solidFill>
                  </a:tcPr>
                </a:tc>
                <a:tc>
                  <a:txBody>
                    <a:bodyPr anchor="t">
                      <a:noAutofit/>
                    </a:bodyPr>
                    <a:p>
                      <a:pPr defTabSz="914400">
                        <a:lnSpc>
                          <a:spcPct val="100000"/>
                        </a:lnSpc>
                      </a:pPr>
                      <a:r>
                        <a:rPr b="1" lang="en-US" sz="1800" spc="-1" strike="noStrike">
                          <a:solidFill>
                            <a:schemeClr val="lt1"/>
                          </a:solidFill>
                          <a:latin typeface="Aptos"/>
                        </a:rPr>
                        <a:t>Explanation</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solidFill>
                  </a:tcPr>
                </a:tc>
              </a:tr>
              <a:tr h="370800">
                <a:tc>
                  <a:txBody>
                    <a:bodyPr anchor="t">
                      <a:noAutofit/>
                    </a:bodyPr>
                    <a:p>
                      <a:pPr defTabSz="914400">
                        <a:lnSpc>
                          <a:spcPct val="100000"/>
                        </a:lnSpc>
                      </a:pPr>
                      <a:r>
                        <a:rPr b="0" lang="en-US" sz="1800" spc="-1" strike="noStrike">
                          <a:solidFill>
                            <a:schemeClr val="dk1"/>
                          </a:solidFill>
                          <a:latin typeface="Aptos"/>
                        </a:rPr>
                        <a:t>Indoor Laboratory</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c>
                  <a:txBody>
                    <a:bodyPr anchor="t">
                      <a:noAutofit/>
                    </a:bodyPr>
                    <a:p>
                      <a:pPr defTabSz="914400">
                        <a:lnSpc>
                          <a:spcPct val="100000"/>
                        </a:lnSpc>
                      </a:pPr>
                      <a:r>
                        <a:rPr b="0" lang="en-US" sz="1800" spc="-1" strike="noStrike">
                          <a:solidFill>
                            <a:schemeClr val="dk1"/>
                          </a:solidFill>
                          <a:latin typeface="Aptos"/>
                        </a:rPr>
                        <a:t>Complex multipath.</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c>
                  <a:txBody>
                    <a:bodyPr anchor="t">
                      <a:noAutofit/>
                    </a:bodyPr>
                    <a:p>
                      <a:pPr defTabSz="914400">
                        <a:lnSpc>
                          <a:spcPct val="100000"/>
                        </a:lnSpc>
                      </a:pPr>
                      <a:r>
                        <a:rPr b="0" lang="en-US" sz="1800" spc="-1" strike="noStrike">
                          <a:solidFill>
                            <a:schemeClr val="dk1"/>
                          </a:solidFill>
                          <a:latin typeface="Aptos"/>
                        </a:rPr>
                        <a:t>Full Point Cloud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c>
                  <a:txBody>
                    <a:bodyPr anchor="t">
                      <a:noAutofit/>
                    </a:bodyPr>
                    <a:p>
                      <a:pPr defTabSz="914400">
                        <a:lnSpc>
                          <a:spcPct val="100000"/>
                        </a:lnSpc>
                      </a:pPr>
                      <a:r>
                        <a:rPr b="0" lang="en-US" sz="1800" spc="-1" strike="noStrike">
                          <a:solidFill>
                            <a:schemeClr val="dk1"/>
                          </a:solidFill>
                          <a:latin typeface="Aptos"/>
                        </a:rPr>
                        <a:t>The abundance of reflections provides sufficient correspondences for robust matching, even without clear landmarks.</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r>
              <a:tr h="370800">
                <a:tc>
                  <a:txBody>
                    <a:bodyPr anchor="t">
                      <a:noAutofit/>
                    </a:bodyPr>
                    <a:p>
                      <a:pPr defTabSz="914400">
                        <a:lnSpc>
                          <a:spcPct val="100000"/>
                        </a:lnSpc>
                      </a:pPr>
                      <a:r>
                        <a:rPr b="0" lang="en-US" sz="1800" spc="-1" strike="noStrike">
                          <a:solidFill>
                            <a:schemeClr val="dk1"/>
                          </a:solidFill>
                          <a:latin typeface="Aptos"/>
                        </a:rPr>
                        <a:t>Outdoors Parking Lot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nchor="t">
                      <a:noAutofit/>
                    </a:bodyPr>
                    <a:p>
                      <a:pPr defTabSz="914400">
                        <a:lnSpc>
                          <a:spcPct val="100000"/>
                        </a:lnSpc>
                      </a:pPr>
                      <a:r>
                        <a:rPr b="0" lang="en-US" sz="1800" spc="-1" strike="noStrike">
                          <a:solidFill>
                            <a:schemeClr val="dk1"/>
                          </a:solidFill>
                          <a:latin typeface="Aptos"/>
                        </a:rPr>
                        <a:t>Sparse reflections.</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Clear large-scale landmarks.</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nchor="t">
                      <a:noAutofit/>
                    </a:bodyPr>
                    <a:p>
                      <a:pPr defTabSz="914400">
                        <a:lnSpc>
                          <a:spcPct val="100000"/>
                        </a:lnSpc>
                      </a:pPr>
                      <a:r>
                        <a:rPr b="0" lang="en-US" sz="1800" spc="-1" strike="noStrike">
                          <a:solidFill>
                            <a:schemeClr val="dk1"/>
                          </a:solidFill>
                          <a:latin typeface="Aptos"/>
                        </a:rPr>
                        <a:t>Clustered-Focused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nchor="t">
                      <a:noAutofit/>
                    </a:bodyPr>
                    <a:p>
                      <a:pPr defTabSz="914400">
                        <a:lnSpc>
                          <a:spcPct val="100000"/>
                        </a:lnSpc>
                      </a:pPr>
                      <a:r>
                        <a:rPr b="0" lang="en-US" sz="1800" spc="-1" strike="noStrike">
                          <a:solidFill>
                            <a:schemeClr val="dk1"/>
                          </a:solidFill>
                          <a:latin typeface="Aptos"/>
                        </a:rPr>
                        <a:t>Stable clusters around static landmarks (e.g., walls, cars, curbs) allow more reliable ego-motion estimation despite lower point density.</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r>
            </a:tbl>
          </a:graphicData>
        </a:graphic>
      </p:graphicFrame>
      <p:sp>
        <p:nvSpPr>
          <p:cNvPr id="3" name="PlaceHolder 2"/>
          <p:cNvSpPr>
            <a:spLocks noGrp="1"/>
          </p:cNvSpPr>
          <p:nvPr>
            <p:ph type="ftr" idx="1"/>
          </p:nvPr>
        </p:nvSpPr>
        <p:spPr/>
        <p:txBody>
          <a:bodyPr/>
          <a:p>
            <a:r>
              <a:t>Luis Fernando Rodriguez Gutierrez FH Dortmund, 2025, Master ESE </a:t>
            </a:r>
          </a:p>
        </p:txBody>
      </p:sp>
      <p:sp>
        <p:nvSpPr>
          <p:cNvPr id="4" name="PlaceHolder 3"/>
          <p:cNvSpPr>
            <a:spLocks noGrp="1"/>
          </p:cNvSpPr>
          <p:nvPr>
            <p:ph type="sldNum" idx="2"/>
          </p:nvPr>
        </p:nvSpPr>
        <p:spPr/>
        <p:txBody>
          <a:bodyPr/>
          <a:p>
            <a:fld id="{BCEC1E45-4243-48A4-9088-2E9F37784C64}" type="slidenum">
              <a:t>37</a:t>
            </a:fld>
          </a:p>
        </p:txBody>
      </p:sp>
      <p:sp>
        <p:nvSpPr>
          <p:cNvPr id="5" name="PlaceHolder 4"/>
          <p:cNvSpPr>
            <a:spLocks noGrp="1"/>
          </p:cNvSpPr>
          <p:nvPr>
            <p:ph type="dt" idx="3"/>
          </p:nvPr>
        </p:nvSpPr>
        <p:spPr/>
        <p:txBody>
          <a:bodyPr/>
          <a:p>
            <a:fld id="{381ED267-B40C-4414-A438-09F8117D6BDF}" type="datetime8">
              <a:rPr lang="en-US"/>
              <a:t>10/24/2025 07:40 PM</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Results and Discussion</a:t>
            </a:r>
            <a:br>
              <a:rPr sz="4400"/>
            </a:br>
            <a:r>
              <a:rPr b="0" lang="en-US" sz="3200" spc="-1" strike="noStrike">
                <a:solidFill>
                  <a:schemeClr val="dk1"/>
                </a:solidFill>
                <a:latin typeface="Aptos Display"/>
              </a:rPr>
              <a:t>Comparison Between Full Point Cloud and Cluster-Based Odometry</a:t>
            </a:r>
            <a:endParaRPr b="0" lang="en-DE" sz="3200" spc="-1" strike="noStrike">
              <a:solidFill>
                <a:schemeClr val="dk1"/>
              </a:solidFill>
              <a:latin typeface="Aptos"/>
            </a:endParaRPr>
          </a:p>
        </p:txBody>
      </p:sp>
      <p:sp>
        <p:nvSpPr>
          <p:cNvPr id="211" name="PlaceHolder 2"/>
          <p:cNvSpPr>
            <a:spLocks noGrp="1"/>
          </p:cNvSpPr>
          <p:nvPr>
            <p:ph/>
          </p:nvPr>
        </p:nvSpPr>
        <p:spPr>
          <a:xfrm>
            <a:off x="7219080" y="3429000"/>
            <a:ext cx="4137840" cy="2747160"/>
          </a:xfrm>
          <a:prstGeom prst="rect">
            <a:avLst/>
          </a:prstGeom>
          <a:noFill/>
          <a:ln w="0">
            <a:noFill/>
          </a:ln>
        </p:spPr>
        <p:txBody>
          <a:bodyPr lIns="0" rIns="0" tIns="0" bIns="0" anchor="t">
            <a:noAutofit/>
          </a:bodyPr>
          <a:p>
            <a:pPr indent="0">
              <a:lnSpc>
                <a:spcPct val="90000"/>
              </a:lnSpc>
              <a:spcBef>
                <a:spcPts val="1417"/>
              </a:spcBef>
              <a:buNone/>
            </a:pPr>
            <a:endParaRPr b="0" lang="en-DE" sz="1800" spc="-1" strike="noStrike">
              <a:solidFill>
                <a:schemeClr val="dk1"/>
              </a:solidFill>
              <a:latin typeface="Aptos"/>
            </a:endParaRPr>
          </a:p>
        </p:txBody>
      </p:sp>
      <p:sp>
        <p:nvSpPr>
          <p:cNvPr id="212" name="TextBox 6"/>
          <p:cNvSpPr/>
          <p:nvPr/>
        </p:nvSpPr>
        <p:spPr>
          <a:xfrm>
            <a:off x="838080" y="1901880"/>
            <a:ext cx="10618920" cy="14612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Full point cloud ICP is robust in dense and reflective indoor environments but suffers from noise sensitivity outdoors.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Cluster-based ICP outperforms in structured, sparse environments where distinct landmarks dominate.</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213" name="Picture 8" descr="Graph with lines drawn on it&#10;&#10;AI-generated content may be incorrect."/>
          <p:cNvPicPr/>
          <p:nvPr/>
        </p:nvPicPr>
        <p:blipFill>
          <a:blip r:embed="rId1"/>
          <a:stretch/>
        </p:blipFill>
        <p:spPr>
          <a:xfrm>
            <a:off x="159120" y="3429000"/>
            <a:ext cx="3371040" cy="2580480"/>
          </a:xfrm>
          <a:prstGeom prst="rect">
            <a:avLst/>
          </a:prstGeom>
          <a:ln w="0">
            <a:noFill/>
          </a:ln>
        </p:spPr>
      </p:pic>
      <p:pic>
        <p:nvPicPr>
          <p:cNvPr id="214" name="Picture 9" descr="A graph with a blue line drawn on it&#10;&#10;AI-generated content may be incorrect."/>
          <p:cNvPicPr/>
          <p:nvPr/>
        </p:nvPicPr>
        <p:blipFill>
          <a:blip r:embed="rId2"/>
          <a:stretch/>
        </p:blipFill>
        <p:spPr>
          <a:xfrm>
            <a:off x="3530520" y="3429000"/>
            <a:ext cx="3561480" cy="258048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Conclusion</a:t>
            </a:r>
            <a:endParaRPr b="0" lang="en-DE" sz="4400" spc="-1" strike="noStrike">
              <a:solidFill>
                <a:schemeClr val="dk1"/>
              </a:solidFill>
              <a:latin typeface="Aptos"/>
            </a:endParaRPr>
          </a:p>
        </p:txBody>
      </p:sp>
      <p:sp>
        <p:nvSpPr>
          <p:cNvPr id="216" name="PlaceHolder 2"/>
          <p:cNvSpPr>
            <a:spLocks noGrp="1"/>
          </p:cNvSpPr>
          <p:nvPr>
            <p:ph type="subTitle"/>
          </p:nvPr>
        </p:nvSpPr>
        <p:spPr>
          <a:xfrm>
            <a:off x="838080" y="1825560"/>
            <a:ext cx="10514880" cy="4350600"/>
          </a:xfrm>
          <a:prstGeom prst="rect">
            <a:avLst/>
          </a:prstGeom>
          <a:noFill/>
          <a:ln w="0">
            <a:noFill/>
          </a:ln>
        </p:spPr>
        <p:txBody>
          <a:bodyPr lIns="0" rIns="0" tIns="0" bIns="0" anchor="ctr">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The proposed </a:t>
            </a:r>
            <a:r>
              <a:rPr b="1" lang="en-US" sz="2800" spc="-1" strike="noStrike">
                <a:solidFill>
                  <a:schemeClr val="dk1"/>
                </a:solidFill>
                <a:latin typeface="Aptos"/>
              </a:rPr>
              <a:t>mmWave + IMU fusion framework</a:t>
            </a:r>
            <a:r>
              <a:rPr b="0" lang="en-US" sz="2800" spc="-1" strike="noStrike">
                <a:solidFill>
                  <a:schemeClr val="dk1"/>
                </a:solidFill>
                <a:latin typeface="Aptos"/>
              </a:rPr>
              <a:t> successfully demonstrated ego-motion estimation using dual radar sensors.</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Results show that the </a:t>
            </a:r>
            <a:r>
              <a:rPr b="1" lang="en-US" sz="2800" spc="-1" strike="noStrike">
                <a:solidFill>
                  <a:schemeClr val="dk1"/>
                </a:solidFill>
                <a:latin typeface="Aptos"/>
              </a:rPr>
              <a:t>environment type critically affects ICP performance</a:t>
            </a:r>
            <a:r>
              <a:rPr b="0" lang="en-US" sz="2800" spc="-1" strike="noStrike">
                <a:solidFill>
                  <a:schemeClr val="dk1"/>
                </a:solidFill>
                <a:latin typeface="Aptos"/>
              </a:rPr>
              <a:t>:</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In </a:t>
            </a:r>
            <a:r>
              <a:rPr b="1" lang="en-US" sz="2400" spc="-1" strike="noStrike">
                <a:solidFill>
                  <a:schemeClr val="dk1"/>
                </a:solidFill>
                <a:latin typeface="Aptos"/>
              </a:rPr>
              <a:t>dense indoor environments</a:t>
            </a:r>
            <a:r>
              <a:rPr b="0" lang="en-US" sz="2400" spc="-1" strike="noStrike">
                <a:solidFill>
                  <a:schemeClr val="dk1"/>
                </a:solidFill>
                <a:latin typeface="Aptos"/>
              </a:rPr>
              <a:t>, the </a:t>
            </a:r>
            <a:r>
              <a:rPr b="1" lang="en-US" sz="2400" spc="-1" strike="noStrike">
                <a:solidFill>
                  <a:schemeClr val="dk1"/>
                </a:solidFill>
                <a:latin typeface="Aptos"/>
              </a:rPr>
              <a:t>global point cloud</a:t>
            </a:r>
            <a:r>
              <a:rPr b="0" lang="en-US" sz="2400" spc="-1" strike="noStrike">
                <a:solidFill>
                  <a:schemeClr val="dk1"/>
                </a:solidFill>
                <a:latin typeface="Aptos"/>
              </a:rPr>
              <a:t> approach provides better stability due to the abundance of reflections.</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In </a:t>
            </a:r>
            <a:r>
              <a:rPr b="1" lang="en-US" sz="2400" spc="-1" strike="noStrike">
                <a:solidFill>
                  <a:schemeClr val="dk1"/>
                </a:solidFill>
                <a:latin typeface="Aptos"/>
              </a:rPr>
              <a:t>sparser outdoor scenes</a:t>
            </a:r>
            <a:r>
              <a:rPr b="0" lang="en-US" sz="2400" spc="-1" strike="noStrike">
                <a:solidFill>
                  <a:schemeClr val="dk1"/>
                </a:solidFill>
                <a:latin typeface="Aptos"/>
              </a:rPr>
              <a:t>, the </a:t>
            </a:r>
            <a:r>
              <a:rPr b="1" lang="en-US" sz="2400" spc="-1" strike="noStrike">
                <a:solidFill>
                  <a:schemeClr val="dk1"/>
                </a:solidFill>
                <a:latin typeface="Aptos"/>
              </a:rPr>
              <a:t>cluster-focused approach</a:t>
            </a:r>
            <a:r>
              <a:rPr b="0" lang="en-US" sz="2400" spc="-1" strike="noStrike">
                <a:solidFill>
                  <a:schemeClr val="dk1"/>
                </a:solidFill>
                <a:latin typeface="Aptos"/>
              </a:rPr>
              <a:t> significantly improves accuracy by anchoring motion to static landmarks.</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This confirms that mmWave radars can serve as a </a:t>
            </a:r>
            <a:r>
              <a:rPr b="1" lang="en-US" sz="2800" spc="-1" strike="noStrike">
                <a:solidFill>
                  <a:schemeClr val="dk1"/>
                </a:solidFill>
                <a:latin typeface="Aptos"/>
              </a:rPr>
              <a:t>viable low-cost alternative</a:t>
            </a:r>
            <a:r>
              <a:rPr b="0" lang="en-US" sz="2800" spc="-1" strike="noStrike">
                <a:solidFill>
                  <a:schemeClr val="dk1"/>
                </a:solidFill>
                <a:latin typeface="Aptos"/>
              </a:rPr>
              <a:t> for odometry in GPS-denied scenarios when complemented by inertial measurements.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Project Overview</a:t>
            </a:r>
            <a:br>
              <a:rPr sz="4400"/>
            </a:br>
            <a:r>
              <a:rPr b="0" lang="en-US" sz="3200" spc="-1" strike="noStrike">
                <a:solidFill>
                  <a:schemeClr val="dk1"/>
                </a:solidFill>
                <a:latin typeface="Aptos Display"/>
              </a:rPr>
              <a:t>System</a:t>
            </a:r>
            <a:endParaRPr b="0" lang="en-DE" sz="3200" spc="-1" strike="noStrike">
              <a:solidFill>
                <a:schemeClr val="dk1"/>
              </a:solidFill>
              <a:latin typeface="Aptos"/>
            </a:endParaRPr>
          </a:p>
        </p:txBody>
      </p:sp>
      <p:pic>
        <p:nvPicPr>
          <p:cNvPr id="45" name="Content Placeholder 8" descr="A screenshot of a computer&#10;&#10;AI-generated content may be incorrect."/>
          <p:cNvPicPr/>
          <p:nvPr/>
        </p:nvPicPr>
        <p:blipFill>
          <a:blip r:embed="rId1"/>
          <a:stretch/>
        </p:blipFill>
        <p:spPr>
          <a:xfrm>
            <a:off x="2381760" y="1690200"/>
            <a:ext cx="7428240" cy="38394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Future Work</a:t>
            </a:r>
            <a:endParaRPr b="0" lang="en-DE" sz="4400" spc="-1" strike="noStrike">
              <a:solidFill>
                <a:schemeClr val="dk1"/>
              </a:solidFill>
              <a:latin typeface="Aptos"/>
            </a:endParaRPr>
          </a:p>
        </p:txBody>
      </p:sp>
      <p:sp>
        <p:nvSpPr>
          <p:cNvPr id="218" name="PlaceHolder 2"/>
          <p:cNvSpPr>
            <a:spLocks noGrp="1"/>
          </p:cNvSpPr>
          <p:nvPr>
            <p:ph type="subTitle"/>
          </p:nvPr>
        </p:nvSpPr>
        <p:spPr>
          <a:xfrm>
            <a:off x="838080" y="1825560"/>
            <a:ext cx="10514880" cy="4350600"/>
          </a:xfrm>
          <a:prstGeom prst="rect">
            <a:avLst/>
          </a:prstGeom>
          <a:noFill/>
          <a:ln w="0">
            <a:noFill/>
          </a:ln>
        </p:spPr>
        <p:txBody>
          <a:bodyPr lIns="0" rIns="0" tIns="0" bIns="0" anchor="ctr">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Implement rotation using radar-only.</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Extend to </a:t>
            </a:r>
            <a:r>
              <a:rPr b="1" lang="en-US" sz="2800" spc="-1" strike="noStrike">
                <a:solidFill>
                  <a:schemeClr val="dk1"/>
                </a:solidFill>
                <a:latin typeface="Aptos"/>
              </a:rPr>
              <a:t>3D radar odometry</a:t>
            </a:r>
            <a:r>
              <a:rPr b="0" lang="en-US" sz="2800" spc="-1" strike="noStrike">
                <a:solidFill>
                  <a:schemeClr val="dk1"/>
                </a:solidFill>
                <a:latin typeface="Aptos"/>
              </a:rPr>
              <a:t> and fuse with </a:t>
            </a:r>
            <a:r>
              <a:rPr b="1" lang="en-US" sz="2800" spc="-1" strike="noStrike">
                <a:solidFill>
                  <a:schemeClr val="dk1"/>
                </a:solidFill>
                <a:latin typeface="Aptos"/>
              </a:rPr>
              <a:t>vision-based mapping</a:t>
            </a:r>
            <a:r>
              <a:rPr b="0" lang="en-US" sz="2800" spc="-1" strike="noStrike">
                <a:solidFill>
                  <a:schemeClr val="dk1"/>
                </a:solidFill>
                <a:latin typeface="Aptos"/>
              </a:rPr>
              <a:t> for richer scene understanding.</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Integrate </a:t>
            </a:r>
            <a:r>
              <a:rPr b="1" lang="en-US" sz="2800" spc="-1" strike="noStrike">
                <a:solidFill>
                  <a:schemeClr val="dk1"/>
                </a:solidFill>
                <a:latin typeface="Aptos"/>
              </a:rPr>
              <a:t>loop-closure detection</a:t>
            </a:r>
            <a:r>
              <a:rPr b="0" lang="en-US" sz="2800" spc="-1" strike="noStrike">
                <a:solidFill>
                  <a:schemeClr val="dk1"/>
                </a:solidFill>
                <a:latin typeface="Aptos"/>
              </a:rPr>
              <a:t> for long-term drift correction. </a:t>
            </a:r>
            <a:endParaRPr b="0" lang="en-US" sz="28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Extend evaluate performance under </a:t>
            </a:r>
            <a:r>
              <a:rPr b="1" lang="en-US" sz="2800" spc="-1" strike="noStrike">
                <a:solidFill>
                  <a:schemeClr val="dk1"/>
                </a:solidFill>
                <a:latin typeface="Aptos"/>
              </a:rPr>
              <a:t>adverse weather</a:t>
            </a:r>
            <a:r>
              <a:rPr b="0" lang="en-US" sz="2800" spc="-1" strike="noStrike">
                <a:solidFill>
                  <a:schemeClr val="dk1"/>
                </a:solidFill>
                <a:latin typeface="Aptos"/>
              </a:rPr>
              <a:t> to confirm radar’s environmental resilience.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Acknowledgments</a:t>
            </a:r>
            <a:endParaRPr b="0" lang="en-DE" sz="4400" spc="-1" strike="noStrike">
              <a:solidFill>
                <a:schemeClr val="dk1"/>
              </a:solidFill>
              <a:latin typeface="Aptos"/>
            </a:endParaRPr>
          </a:p>
        </p:txBody>
      </p:sp>
      <p:sp>
        <p:nvSpPr>
          <p:cNvPr id="220" name="TextBox 4"/>
          <p:cNvSpPr/>
          <p:nvPr/>
        </p:nvSpPr>
        <p:spPr>
          <a:xfrm>
            <a:off x="774000" y="1690200"/>
            <a:ext cx="1051488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Special thanks to:</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1" lang="en-US" sz="1800" spc="-1" strike="noStrike">
                <a:solidFill>
                  <a:schemeClr val="dk1"/>
                </a:solidFill>
                <a:latin typeface="Aptos"/>
              </a:rPr>
              <a:t>Supervising Professor:</a:t>
            </a:r>
            <a:r>
              <a:rPr b="0" lang="en-US" sz="1800" spc="-1" strike="noStrike">
                <a:solidFill>
                  <a:schemeClr val="dk1"/>
                </a:solidFill>
                <a:latin typeface="Aptos"/>
              </a:rPr>
              <a:t> </a:t>
            </a:r>
            <a:r>
              <a:rPr b="0" i="1" lang="en-US" sz="1800" spc="-1" strike="noStrike">
                <a:solidFill>
                  <a:schemeClr val="dk1"/>
                </a:solidFill>
                <a:latin typeface="Aptos"/>
              </a:rPr>
              <a:t>Prof. Dr. Andreas Becker.</a:t>
            </a:r>
            <a:endParaRPr b="0" lang="en-US" sz="1800" spc="-1" strike="noStrike">
              <a:solidFill>
                <a:srgbClr val="000000"/>
              </a:solidFill>
              <a:latin typeface="Arial"/>
            </a:endParaRPr>
          </a:p>
          <a:p>
            <a:pPr lvl="1" marL="743040" indent="-285840" defTabSz="914400">
              <a:lnSpc>
                <a:spcPct val="100000"/>
              </a:lnSpc>
              <a:buClr>
                <a:srgbClr val="000000"/>
              </a:buClr>
              <a:buFont typeface="Arial"/>
              <a:buChar char="•"/>
            </a:pPr>
            <a:r>
              <a:rPr b="0" lang="en-US" sz="1800" spc="-1" strike="noStrike">
                <a:solidFill>
                  <a:schemeClr val="dk1"/>
                </a:solidFill>
                <a:latin typeface="Aptos"/>
              </a:rPr>
              <a:t>For his guidance, feedback, and continuous technical supervision throughout the project.</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1" lang="en-US" sz="1800" spc="-1" strike="noStrike">
                <a:solidFill>
                  <a:schemeClr val="dk1"/>
                </a:solidFill>
                <a:latin typeface="Aptos"/>
              </a:rPr>
              <a:t>Co-Supervisor / Assistant</a:t>
            </a:r>
            <a:r>
              <a:rPr b="0" lang="en-US" sz="1800" spc="-1" strike="noStrike">
                <a:solidFill>
                  <a:schemeClr val="dk1"/>
                </a:solidFill>
                <a:latin typeface="Aptos"/>
              </a:rPr>
              <a:t>: </a:t>
            </a:r>
            <a:r>
              <a:rPr b="0" i="1" lang="en-US" sz="1800" spc="-1" strike="noStrike">
                <a:solidFill>
                  <a:schemeClr val="dk1"/>
                </a:solidFill>
                <a:latin typeface="Aptos"/>
              </a:rPr>
              <a:t>Tobias Uhlich.</a:t>
            </a:r>
            <a:endParaRPr b="0" lang="en-US" sz="1800" spc="-1" strike="noStrike">
              <a:solidFill>
                <a:srgbClr val="000000"/>
              </a:solidFill>
              <a:latin typeface="Arial"/>
            </a:endParaRPr>
          </a:p>
          <a:p>
            <a:pPr lvl="1" marL="743040" indent="-285840" defTabSz="914400">
              <a:lnSpc>
                <a:spcPct val="100000"/>
              </a:lnSpc>
              <a:buClr>
                <a:srgbClr val="000000"/>
              </a:buClr>
              <a:buFont typeface="Arial"/>
              <a:buChar char="•"/>
            </a:pPr>
            <a:r>
              <a:rPr b="0" lang="en-US" sz="1800" spc="-1" strike="noStrike">
                <a:solidFill>
                  <a:schemeClr val="dk1"/>
                </a:solidFill>
                <a:latin typeface="Aptos"/>
              </a:rPr>
              <a:t>For his support in radar data acquisition, experimental setup, and analysis. </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1" lang="en-US" sz="1800" spc="-1" strike="noStrike">
                <a:solidFill>
                  <a:schemeClr val="dk1"/>
                </a:solidFill>
                <a:latin typeface="Aptos"/>
              </a:rPr>
              <a:t>External Contributor</a:t>
            </a:r>
            <a:r>
              <a:rPr b="0" lang="en-US" sz="1800" spc="-1" strike="noStrike">
                <a:solidFill>
                  <a:schemeClr val="dk1"/>
                </a:solidFill>
                <a:latin typeface="Aptos"/>
              </a:rPr>
              <a:t>: </a:t>
            </a:r>
            <a:r>
              <a:rPr b="0" i="1" lang="en-US" sz="1800" spc="-1" strike="noStrike">
                <a:solidFill>
                  <a:schemeClr val="dk1"/>
                </a:solidFill>
                <a:latin typeface="Aptos"/>
              </a:rPr>
              <a:t>Morten Nisov. [Norwegian University of Science and Technology (NTNU)]</a:t>
            </a:r>
            <a:endParaRPr b="0" lang="en-US" sz="1800" spc="-1" strike="noStrike">
              <a:solidFill>
                <a:srgbClr val="000000"/>
              </a:solidFill>
              <a:latin typeface="Arial"/>
            </a:endParaRPr>
          </a:p>
          <a:p>
            <a:pPr lvl="1" marL="743040" indent="-285840" defTabSz="914400">
              <a:lnSpc>
                <a:spcPct val="100000"/>
              </a:lnSpc>
              <a:buClr>
                <a:srgbClr val="000000"/>
              </a:buClr>
              <a:buFont typeface="Arial"/>
              <a:buChar char="•"/>
            </a:pPr>
            <a:r>
              <a:rPr b="0" lang="en-US" sz="1800" spc="-1" strike="noStrike">
                <a:solidFill>
                  <a:schemeClr val="dk1"/>
                </a:solidFill>
                <a:latin typeface="Aptos"/>
              </a:rPr>
              <a:t>For valuable discussions and assistance in solving technical challenges.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1" lang="en-US" sz="1800" spc="-1" strike="noStrike">
                <a:solidFill>
                  <a:schemeClr val="dk1"/>
                </a:solidFill>
                <a:latin typeface="Aptos"/>
              </a:rPr>
              <a:t>Collaborating Students</a:t>
            </a:r>
            <a:r>
              <a:rPr b="0" lang="en-US" sz="1800" spc="-1" strike="noStrike">
                <a:solidFill>
                  <a:schemeClr val="dk1"/>
                </a:solidFill>
                <a:latin typeface="Aptos"/>
              </a:rPr>
              <a:t>: </a:t>
            </a:r>
            <a:r>
              <a:rPr b="0" i="1" lang="en-US" sz="1800" spc="-1" strike="noStrike">
                <a:solidFill>
                  <a:schemeClr val="dk1"/>
                </a:solidFill>
                <a:latin typeface="Aptos"/>
              </a:rPr>
              <a:t>Igor Risteski [FH Dortmund]. </a:t>
            </a:r>
            <a:endParaRPr b="0" lang="en-US" sz="1800" spc="-1" strike="noStrike">
              <a:solidFill>
                <a:srgbClr val="000000"/>
              </a:solidFill>
              <a:latin typeface="Arial"/>
            </a:endParaRPr>
          </a:p>
          <a:p>
            <a:pPr lvl="1" marL="743040" indent="-285840" defTabSz="914400">
              <a:lnSpc>
                <a:spcPct val="100000"/>
              </a:lnSpc>
              <a:buClr>
                <a:srgbClr val="000000"/>
              </a:buClr>
              <a:buFont typeface="Arial"/>
              <a:buChar char="•"/>
            </a:pPr>
            <a:r>
              <a:rPr b="0" lang="en-US" sz="1800" spc="-1" strike="noStrike">
                <a:solidFill>
                  <a:schemeClr val="dk1"/>
                </a:solidFill>
                <a:latin typeface="Aptos"/>
              </a:rPr>
              <a:t>For his help during radar calibration procedures and system testing sessions.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Aptos Display"/>
              </a:rPr>
              <a:t>Hardware Setup</a:t>
            </a:r>
            <a:endParaRPr b="0" lang="en-DE" sz="4400" spc="-1" strike="noStrike">
              <a:solidFill>
                <a:schemeClr val="dk1"/>
              </a:solidFill>
              <a:latin typeface="Aptos"/>
            </a:endParaRPr>
          </a:p>
        </p:txBody>
      </p:sp>
      <p:sp>
        <p:nvSpPr>
          <p:cNvPr id="47" name="PlaceHolder 2"/>
          <p:cNvSpPr>
            <a:spLocks noGrp="1"/>
          </p:cNvSpPr>
          <p:nvPr>
            <p:ph/>
          </p:nvPr>
        </p:nvSpPr>
        <p:spPr>
          <a:xfrm>
            <a:off x="5943600" y="1990440"/>
            <a:ext cx="5409360" cy="3739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800" spc="-1" strike="noStrike">
                <a:solidFill>
                  <a:schemeClr val="dk1"/>
                </a:solidFill>
                <a:latin typeface="Aptos"/>
              </a:rPr>
              <a:t>Sensors used for the project:</a:t>
            </a:r>
            <a:endParaRPr b="0" lang="en-DE" sz="2800" spc="-1" strike="noStrike">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algn="l" pos="0"/>
              </a:tabLst>
            </a:pPr>
            <a:r>
              <a:rPr b="0" i="1" lang="en-US" sz="2800" spc="-1" strike="noStrike">
                <a:solidFill>
                  <a:schemeClr val="dk1"/>
                </a:solidFill>
                <a:latin typeface="Aptos"/>
              </a:rPr>
              <a:t>MTi-710</a:t>
            </a:r>
            <a:r>
              <a:rPr b="0" lang="en-US" sz="2800" spc="-1" strike="noStrike">
                <a:solidFill>
                  <a:schemeClr val="dk1"/>
                </a:solidFill>
                <a:latin typeface="Aptos"/>
              </a:rPr>
              <a:t>, Inertial Measurement Unit.</a:t>
            </a:r>
            <a:endParaRPr b="0" lang="en-DE" sz="2800" spc="-1" strike="noStrike">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algn="l" pos="0"/>
              </a:tabLst>
            </a:pPr>
            <a:r>
              <a:rPr b="0" i="1" lang="en-US" sz="2800" spc="-1" strike="noStrike">
                <a:solidFill>
                  <a:schemeClr val="dk1"/>
                </a:solidFill>
                <a:latin typeface="Aptos"/>
              </a:rPr>
              <a:t>IWR6843AOP</a:t>
            </a:r>
            <a:r>
              <a:rPr b="0" lang="en-US" sz="2800" spc="-1" strike="noStrike">
                <a:solidFill>
                  <a:schemeClr val="dk1"/>
                </a:solidFill>
                <a:latin typeface="Aptos"/>
              </a:rPr>
              <a:t>, mmWave radar sensor.</a:t>
            </a:r>
            <a:endParaRPr b="0" lang="en-DE" sz="2800" spc="-1" strike="noStrike">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algn="l" pos="0"/>
              </a:tabLst>
            </a:pPr>
            <a:r>
              <a:rPr b="0" i="1" lang="en-US" sz="2800" spc="-1" strike="noStrike">
                <a:solidFill>
                  <a:schemeClr val="dk1"/>
                </a:solidFill>
                <a:latin typeface="Aptos"/>
              </a:rPr>
              <a:t>Logitech C270 HD</a:t>
            </a:r>
            <a:r>
              <a:rPr b="0" lang="en-US" sz="2800" spc="-1" strike="noStrike">
                <a:solidFill>
                  <a:schemeClr val="dk1"/>
                </a:solidFill>
                <a:latin typeface="Aptos"/>
              </a:rPr>
              <a:t>, Camera.</a:t>
            </a:r>
            <a:endParaRPr b="0" lang="en-DE" sz="2800" spc="-1" strike="noStrike">
              <a:solidFill>
                <a:schemeClr val="dk1"/>
              </a:solidFill>
              <a:latin typeface="Aptos"/>
            </a:endParaRPr>
          </a:p>
        </p:txBody>
      </p:sp>
      <p:pic>
        <p:nvPicPr>
          <p:cNvPr id="48" name="Picture 8" descr=""/>
          <p:cNvPicPr/>
          <p:nvPr/>
        </p:nvPicPr>
        <p:blipFill>
          <a:blip r:embed="rId1"/>
          <a:stretch/>
        </p:blipFill>
        <p:spPr>
          <a:xfrm>
            <a:off x="223560" y="1870200"/>
            <a:ext cx="5719320" cy="3980160"/>
          </a:xfrm>
          <a:prstGeom prst="rect">
            <a:avLst/>
          </a:prstGeom>
          <a:ln w="0">
            <a:noFill/>
          </a:ln>
        </p:spPr>
      </p:pic>
      <p:sp>
        <p:nvSpPr>
          <p:cNvPr id="4" name="PlaceHolder 3"/>
          <p:cNvSpPr>
            <a:spLocks noGrp="1"/>
          </p:cNvSpPr>
          <p:nvPr>
            <p:ph type="ftr" idx="4"/>
          </p:nvPr>
        </p:nvSpPr>
        <p:spPr/>
        <p:txBody>
          <a:bodyPr/>
          <a:p>
            <a:r>
              <a:t>Luis Fernando Rodriguez Gutierrez FH Dortmund, 2025, Master ESE </a:t>
            </a:r>
          </a:p>
        </p:txBody>
      </p:sp>
      <p:sp>
        <p:nvSpPr>
          <p:cNvPr id="5" name="PlaceHolder 4"/>
          <p:cNvSpPr>
            <a:spLocks noGrp="1"/>
          </p:cNvSpPr>
          <p:nvPr>
            <p:ph type="sldNum" idx="5"/>
          </p:nvPr>
        </p:nvSpPr>
        <p:spPr/>
        <p:txBody>
          <a:bodyPr/>
          <a:p>
            <a:fld id="{9DBF9C71-EB34-47D6-86CC-B833EF909CFD}"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Aptos Display"/>
              </a:rPr>
              <a:t>Hardware Setup</a:t>
            </a:r>
            <a:br>
              <a:rPr sz="4400"/>
            </a:br>
            <a:r>
              <a:rPr b="0" lang="en-US" sz="3200" spc="-1" strike="noStrike">
                <a:solidFill>
                  <a:schemeClr val="dk1"/>
                </a:solidFill>
                <a:latin typeface="Aptos Display"/>
              </a:rPr>
              <a:t>3D Modeling</a:t>
            </a:r>
            <a:endParaRPr b="0" lang="en-DE" sz="3200" spc="-1" strike="noStrike">
              <a:solidFill>
                <a:schemeClr val="dk1"/>
              </a:solidFill>
              <a:latin typeface="Aptos"/>
            </a:endParaRPr>
          </a:p>
        </p:txBody>
      </p:sp>
      <p:sp>
        <p:nvSpPr>
          <p:cNvPr id="50" name="TextBox 10"/>
          <p:cNvSpPr/>
          <p:nvPr/>
        </p:nvSpPr>
        <p:spPr>
          <a:xfrm>
            <a:off x="6346080" y="1454040"/>
            <a:ext cx="5366880" cy="4204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To securely integrate the sensors into the vehicle, custom 3D-printed mounts were designed.</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Each mount ensures an optimal alignment and positioning of the sensors to maintain consistent measurement geometry.</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The models were developed in CAD to ensure the following points: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i="1" lang="en-US" sz="1800" spc="-1" strike="noStrike">
                <a:solidFill>
                  <a:schemeClr val="dk1"/>
                </a:solidFill>
                <a:latin typeface="Aptos"/>
              </a:rPr>
              <a:t>MTi-710, ensure close to no tilt to the sensor to avoid post processing.</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i="1" lang="en-US" sz="1800" spc="-1" strike="noStrike">
                <a:solidFill>
                  <a:schemeClr val="dk1"/>
                </a:solidFill>
                <a:latin typeface="Aptos"/>
              </a:rPr>
              <a:t>IWR6843AOP, ensure stability when mounted and possibility to tilt the sensor to modify the field of view.</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51" name="Picture 17" descr=""/>
          <p:cNvPicPr/>
          <p:nvPr/>
        </p:nvPicPr>
        <p:blipFill>
          <a:blip r:embed="rId1"/>
          <a:stretch/>
        </p:blipFill>
        <p:spPr>
          <a:xfrm>
            <a:off x="377640" y="2185200"/>
            <a:ext cx="2901600" cy="2436840"/>
          </a:xfrm>
          <a:prstGeom prst="rect">
            <a:avLst/>
          </a:prstGeom>
          <a:ln w="0">
            <a:noFill/>
          </a:ln>
        </p:spPr>
      </p:pic>
      <p:pic>
        <p:nvPicPr>
          <p:cNvPr id="52" name="Picture 18" descr=""/>
          <p:cNvPicPr/>
          <p:nvPr/>
        </p:nvPicPr>
        <p:blipFill>
          <a:blip r:embed="rId2"/>
          <a:stretch/>
        </p:blipFill>
        <p:spPr>
          <a:xfrm>
            <a:off x="3279960" y="2185200"/>
            <a:ext cx="2815560" cy="2436840"/>
          </a:xfrm>
          <a:prstGeom prst="rect">
            <a:avLst/>
          </a:prstGeom>
          <a:ln w="0">
            <a:noFill/>
          </a:ln>
        </p:spPr>
      </p:pic>
      <p:sp>
        <p:nvSpPr>
          <p:cNvPr id="3" name="PlaceHolder 2"/>
          <p:cNvSpPr>
            <a:spLocks noGrp="1"/>
          </p:cNvSpPr>
          <p:nvPr>
            <p:ph type="ftr" idx="4"/>
          </p:nvPr>
        </p:nvSpPr>
        <p:spPr/>
        <p:txBody>
          <a:bodyPr/>
          <a:p>
            <a:r>
              <a:t>Luis Fernando Rodriguez Gutierrez FH Dortmund, 2025, Master ESE </a:t>
            </a:r>
          </a:p>
        </p:txBody>
      </p:sp>
      <p:sp>
        <p:nvSpPr>
          <p:cNvPr id="4" name="PlaceHolder 3"/>
          <p:cNvSpPr>
            <a:spLocks noGrp="1"/>
          </p:cNvSpPr>
          <p:nvPr>
            <p:ph type="sldNum" idx="5"/>
          </p:nvPr>
        </p:nvSpPr>
        <p:spPr/>
        <p:txBody>
          <a:bodyPr/>
          <a:p>
            <a:fld id="{29241CA5-BA7E-47BD-AADF-BE6785ABDF87}"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Aptos Display"/>
              </a:rPr>
              <a:t>Hardware Setup</a:t>
            </a:r>
            <a:br>
              <a:rPr sz="4400"/>
            </a:br>
            <a:r>
              <a:rPr b="0" i="1" lang="en-US" sz="3200" spc="-1" strike="noStrike">
                <a:solidFill>
                  <a:schemeClr val="dk1"/>
                </a:solidFill>
                <a:latin typeface="Aptos Display"/>
              </a:rPr>
              <a:t>MTi-710</a:t>
            </a:r>
            <a:endParaRPr b="0" lang="en-DE" sz="3200" spc="-1" strike="noStrike">
              <a:solidFill>
                <a:schemeClr val="dk1"/>
              </a:solidFill>
              <a:latin typeface="Aptos"/>
            </a:endParaRPr>
          </a:p>
        </p:txBody>
      </p:sp>
      <p:pic>
        <p:nvPicPr>
          <p:cNvPr id="54" name="Content Placeholder 7" descr="A device with text on it&#10;&#10;AI-generated content may be incorrect."/>
          <p:cNvPicPr/>
          <p:nvPr/>
        </p:nvPicPr>
        <p:blipFill>
          <a:blip r:embed="rId1"/>
          <a:stretch/>
        </p:blipFill>
        <p:spPr>
          <a:xfrm>
            <a:off x="838080" y="1976760"/>
            <a:ext cx="4493880" cy="3105360"/>
          </a:xfrm>
          <a:prstGeom prst="rect">
            <a:avLst/>
          </a:prstGeom>
          <a:ln w="0">
            <a:noFill/>
          </a:ln>
        </p:spPr>
      </p:pic>
      <p:sp>
        <p:nvSpPr>
          <p:cNvPr id="55" name="TextBox 103"/>
          <p:cNvSpPr/>
          <p:nvPr/>
        </p:nvSpPr>
        <p:spPr>
          <a:xfrm>
            <a:off x="6400800" y="1371600"/>
            <a:ext cx="5028840" cy="251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Noto Sans CJK SC"/>
              </a:rPr>
              <a:t>The integration of the IMU was an interesting one. As the nature of the IMU is to measure the inertia and rotation, the mounting of this sensor is crucial. Depending on the position a post-processing needs to be done to ensure accurate measurements or place it in an “ideal” position. For this vehicle, the ideal place was found, however it needed a unique mount for the vehicle. </a:t>
            </a:r>
            <a:endParaRPr b="0" lang="en-US" sz="1800" spc="-1" strike="noStrike">
              <a:solidFill>
                <a:srgbClr val="000000"/>
              </a:solidFill>
              <a:latin typeface="Arial"/>
            </a:endParaRPr>
          </a:p>
        </p:txBody>
      </p:sp>
      <p:pic>
        <p:nvPicPr>
          <p:cNvPr id="56" name="Picture 104" descr=""/>
          <p:cNvPicPr/>
          <p:nvPr/>
        </p:nvPicPr>
        <p:blipFill>
          <a:blip r:embed="rId2">
            <a:lum contrast="20000"/>
            <a:alphaModFix amt="40000"/>
          </a:blip>
          <a:srcRect l="2102" t="5037" r="18041" b="16943"/>
          <a:stretch/>
        </p:blipFill>
        <p:spPr>
          <a:xfrm>
            <a:off x="6892200" y="3886200"/>
            <a:ext cx="3711600" cy="2285640"/>
          </a:xfrm>
          <a:prstGeom prst="rect">
            <a:avLst/>
          </a:prstGeom>
          <a:ln w="0">
            <a:noFill/>
          </a:ln>
        </p:spPr>
      </p:pic>
      <p:pic>
        <p:nvPicPr>
          <p:cNvPr id="57" name="Picture 105" descr=""/>
          <p:cNvPicPr/>
          <p:nvPr/>
        </p:nvPicPr>
        <p:blipFill>
          <a:blip r:embed="rId3"/>
          <a:srcRect l="35776" t="44031" r="39628" b="24751"/>
          <a:stretch/>
        </p:blipFill>
        <p:spPr>
          <a:xfrm>
            <a:off x="8458200" y="5029200"/>
            <a:ext cx="1142280" cy="913680"/>
          </a:xfrm>
          <a:prstGeom prst="rect">
            <a:avLst/>
          </a:prstGeom>
          <a:ln w="0">
            <a:noFill/>
          </a:ln>
        </p:spPr>
      </p:pic>
      <p:sp>
        <p:nvSpPr>
          <p:cNvPr id="3" name="PlaceHolder 2"/>
          <p:cNvSpPr>
            <a:spLocks noGrp="1"/>
          </p:cNvSpPr>
          <p:nvPr>
            <p:ph type="ftr" idx="4"/>
          </p:nvPr>
        </p:nvSpPr>
        <p:spPr/>
        <p:txBody>
          <a:bodyPr/>
          <a:p>
            <a:r>
              <a:t>Luis Fernando Rodriguez Gutierrez FH Dortmund, 2025, Master ESE </a:t>
            </a:r>
          </a:p>
        </p:txBody>
      </p:sp>
      <p:sp>
        <p:nvSpPr>
          <p:cNvPr id="4" name="PlaceHolder 3"/>
          <p:cNvSpPr>
            <a:spLocks noGrp="1"/>
          </p:cNvSpPr>
          <p:nvPr>
            <p:ph type="sldNum" idx="5"/>
          </p:nvPr>
        </p:nvSpPr>
        <p:spPr/>
        <p:txBody>
          <a:bodyPr/>
          <a:p>
            <a:fld id="{FB9F6A16-84C3-4395-97EE-0513B1A02673}" type="slidenum">
              <a:t>7</a:t>
            </a:fld>
          </a:p>
        </p:txBody>
      </p:sp>
      <p:sp>
        <p:nvSpPr>
          <p:cNvPr id="5" name="PlaceHolder 4"/>
          <p:cNvSpPr>
            <a:spLocks noGrp="1"/>
          </p:cNvSpPr>
          <p:nvPr>
            <p:ph type="dt" idx="6"/>
          </p:nvPr>
        </p:nvSpPr>
        <p:spPr/>
        <p:txBody>
          <a:bodyPr/>
          <a:p>
            <a:fld id="{62A45439-910E-4B06-839E-CD484D7DB059}" type="datetime8">
              <a:rPr lang="en-US"/>
              <a:t>10/24/2025 07:40 PM</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pc="-1" strike="noStrike">
                <a:solidFill>
                  <a:schemeClr val="dk1"/>
                </a:solidFill>
                <a:latin typeface="Aptos Display"/>
              </a:rPr>
              <a:t>Hardware Setup</a:t>
            </a:r>
            <a:br>
              <a:rPr sz="4400"/>
            </a:br>
            <a:r>
              <a:rPr b="0" i="1" lang="en-US" sz="3200" spc="-1" strike="noStrike">
                <a:solidFill>
                  <a:schemeClr val="dk1"/>
                </a:solidFill>
                <a:latin typeface="Aptos Display"/>
              </a:rPr>
              <a:t>IWR6843AOP</a:t>
            </a:r>
            <a:endParaRPr b="0" lang="en-DE" sz="3200" spc="-1" strike="noStrike">
              <a:solidFill>
                <a:schemeClr val="dk1"/>
              </a:solidFill>
              <a:latin typeface="Aptos"/>
            </a:endParaRPr>
          </a:p>
        </p:txBody>
      </p:sp>
      <p:pic>
        <p:nvPicPr>
          <p:cNvPr id="59" name="Content Placeholder 13" descr="A graph of a vehicle front&#10;&#10;AI-generated content may be incorrect."/>
          <p:cNvPicPr/>
          <p:nvPr/>
        </p:nvPicPr>
        <p:blipFill>
          <a:blip r:embed="rId1"/>
          <a:stretch/>
        </p:blipFill>
        <p:spPr>
          <a:xfrm>
            <a:off x="838080" y="1690560"/>
            <a:ext cx="4351680" cy="3510720"/>
          </a:xfrm>
          <a:prstGeom prst="rect">
            <a:avLst/>
          </a:prstGeom>
          <a:ln w="0">
            <a:noFill/>
          </a:ln>
        </p:spPr>
      </p:pic>
      <p:pic>
        <p:nvPicPr>
          <p:cNvPr id="60" name="Graphic 6" descr=""/>
          <p:cNvPicPr/>
          <p:nvPr/>
        </p:nvPicPr>
        <p:blipFill>
          <a:blip r:embed="rId2">
            <a:extLst>
              <a:ext uri="{96DAC541-7B7A-43D3-8B79-37D633B846F1}">
                <asvg:svgBlip xmlns:asvg="http://schemas.microsoft.com/office/drawing/2016/SVG/main" r:embed="rId3"/>
              </a:ext>
            </a:extLst>
          </a:blip>
          <a:stretch/>
        </p:blipFill>
        <p:spPr>
          <a:xfrm>
            <a:off x="5751720" y="1390680"/>
            <a:ext cx="5143320" cy="2085480"/>
          </a:xfrm>
          <a:prstGeom prst="rect">
            <a:avLst/>
          </a:prstGeom>
          <a:ln w="0">
            <a:noFill/>
          </a:ln>
        </p:spPr>
      </p:pic>
      <p:pic>
        <p:nvPicPr>
          <p:cNvPr id="61" name="Graphic 8" descr=""/>
          <p:cNvPicPr/>
          <p:nvPr/>
        </p:nvPicPr>
        <p:blipFill>
          <a:blip r:embed="rId4">
            <a:extLst>
              <a:ext uri="{96DAC541-7B7A-43D3-8B79-37D633B846F1}">
                <asvg:svgBlip xmlns:asvg="http://schemas.microsoft.com/office/drawing/2016/SVG/main" r:embed="rId5"/>
              </a:ext>
            </a:extLst>
          </a:blip>
          <a:stretch/>
        </p:blipFill>
        <p:spPr>
          <a:xfrm>
            <a:off x="5751720" y="3476880"/>
            <a:ext cx="5143320" cy="2085480"/>
          </a:xfrm>
          <a:prstGeom prst="rect">
            <a:avLst/>
          </a:prstGeom>
          <a:ln w="0">
            <a:noFill/>
          </a:ln>
        </p:spPr>
      </p:pic>
      <p:sp>
        <p:nvSpPr>
          <p:cNvPr id="3" name="PlaceHolder 2"/>
          <p:cNvSpPr>
            <a:spLocks noGrp="1"/>
          </p:cNvSpPr>
          <p:nvPr>
            <p:ph type="ftr" idx="4"/>
          </p:nvPr>
        </p:nvSpPr>
        <p:spPr/>
        <p:txBody>
          <a:bodyPr/>
          <a:p>
            <a:r>
              <a:t>Luis Fernando Rodriguez Gutierrez FH Dortmund, 2025, Master ESE </a:t>
            </a:r>
          </a:p>
        </p:txBody>
      </p:sp>
      <p:sp>
        <p:nvSpPr>
          <p:cNvPr id="4" name="PlaceHolder 3"/>
          <p:cNvSpPr>
            <a:spLocks noGrp="1"/>
          </p:cNvSpPr>
          <p:nvPr>
            <p:ph type="sldNum" idx="5"/>
          </p:nvPr>
        </p:nvSpPr>
        <p:spPr/>
        <p:txBody>
          <a:bodyPr/>
          <a:p>
            <a:fld id="{70594F3B-A0F9-46AD-9A7D-002E1F812383}"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defTabSz="914400">
              <a:lnSpc>
                <a:spcPct val="90000"/>
              </a:lnSpc>
              <a:buNone/>
            </a:pPr>
            <a:r>
              <a:rPr b="0" lang="en-US" sz="4400" spc="-1" strike="noStrike">
                <a:solidFill>
                  <a:schemeClr val="dk1"/>
                </a:solidFill>
                <a:latin typeface="Aptos Display"/>
              </a:rPr>
              <a:t>Hardware Setup</a:t>
            </a:r>
            <a:br>
              <a:rPr sz="4400"/>
            </a:br>
            <a:r>
              <a:rPr b="0" i="1" lang="en-US" sz="3200" spc="-1" strike="noStrike">
                <a:solidFill>
                  <a:schemeClr val="dk1"/>
                </a:solidFill>
                <a:latin typeface="Aptos Display"/>
              </a:rPr>
              <a:t>IWR6843AOP</a:t>
            </a:r>
            <a:endParaRPr b="0" lang="en-DE" sz="3200" spc="-1" strike="noStrike">
              <a:solidFill>
                <a:schemeClr val="dk1"/>
              </a:solidFill>
              <a:latin typeface="Aptos"/>
            </a:endParaRPr>
          </a:p>
        </p:txBody>
      </p:sp>
      <p:pic>
        <p:nvPicPr>
          <p:cNvPr id="63" name="Content Placeholder 9" descr=""/>
          <p:cNvPicPr/>
          <p:nvPr/>
        </p:nvPicPr>
        <p:blipFill>
          <a:blip r:embed="rId1">
            <a:extLst>
              <a:ext uri="{96DAC541-7B7A-43D3-8B79-37D633B846F1}">
                <asvg:svgBlip xmlns:asvg="http://schemas.microsoft.com/office/drawing/2016/SVG/main" r:embed="rId2"/>
              </a:ext>
            </a:extLst>
          </a:blip>
          <a:stretch/>
        </p:blipFill>
        <p:spPr>
          <a:xfrm>
            <a:off x="838080" y="2405160"/>
            <a:ext cx="5130360" cy="3192120"/>
          </a:xfrm>
          <a:prstGeom prst="rect">
            <a:avLst/>
          </a:prstGeom>
          <a:ln w="0">
            <a:noFill/>
          </a:ln>
        </p:spPr>
      </p:pic>
      <p:sp>
        <p:nvSpPr>
          <p:cNvPr id="64" name="PlaceHolder 2"/>
          <p:cNvSpPr>
            <a:spLocks noGrp="1"/>
          </p:cNvSpPr>
          <p:nvPr>
            <p:ph/>
          </p:nvPr>
        </p:nvSpPr>
        <p:spPr>
          <a:xfrm>
            <a:off x="6226200" y="1825560"/>
            <a:ext cx="5130720" cy="2040120"/>
          </a:xfrm>
          <a:prstGeom prst="rect">
            <a:avLst/>
          </a:prstGeom>
          <a:noFill/>
          <a:ln w="0">
            <a:noFill/>
          </a:ln>
        </p:spPr>
        <p:txBody>
          <a:bodyPr lIns="0" rIns="0" tIns="0" bIns="0" anchor="t">
            <a:normAutofit/>
          </a:bodyPr>
          <a:p>
            <a:pPr indent="0" defTabSz="914400">
              <a:lnSpc>
                <a:spcPct val="100000"/>
              </a:lnSpc>
              <a:buNone/>
              <a:tabLst>
                <a:tab algn="l" pos="0"/>
              </a:tabLst>
            </a:pPr>
            <a:r>
              <a:rPr b="0" lang="en-US" sz="1800" spc="-1" strike="noStrike">
                <a:solidFill>
                  <a:schemeClr val="dk1"/>
                </a:solidFill>
                <a:latin typeface="Aptos"/>
              </a:rPr>
              <a:t>The radar modules were mounted with a 58 cm baseline along the vehicle’s X-axis to maximize the field of view.</a:t>
            </a:r>
            <a:endParaRPr b="0" lang="en-DE" sz="1800" spc="-1" strike="noStrike">
              <a:solidFill>
                <a:schemeClr val="dk1"/>
              </a:solidFill>
              <a:latin typeface="Aptos"/>
            </a:endParaRPr>
          </a:p>
          <a:p>
            <a:pPr indent="0" defTabSz="914400">
              <a:lnSpc>
                <a:spcPct val="100000"/>
              </a:lnSpc>
              <a:buNone/>
              <a:tabLst>
                <a:tab algn="l" pos="0"/>
              </a:tabLst>
            </a:pPr>
            <a:r>
              <a:rPr b="0" lang="en-US" sz="1800" spc="-1" strike="noStrike">
                <a:solidFill>
                  <a:schemeClr val="dk1"/>
                </a:solidFill>
                <a:latin typeface="Aptos"/>
              </a:rPr>
              <a:t>Each sensor was tilted 15</a:t>
            </a:r>
            <a:r>
              <a:rPr b="0" lang="en-DE" sz="1800" spc="-1" strike="noStrike">
                <a:solidFill>
                  <a:schemeClr val="dk1"/>
                </a:solidFill>
                <a:latin typeface="Aptos"/>
              </a:rPr>
              <a:t>°</a:t>
            </a:r>
            <a:r>
              <a:rPr b="0" lang="en-US" sz="1800" spc="-1" strike="noStrike">
                <a:solidFill>
                  <a:schemeClr val="dk1"/>
                </a:solidFill>
                <a:latin typeface="Aptos"/>
              </a:rPr>
              <a:t> upward to avoid as much clutter as possible from the ground and rotated outward 30</a:t>
            </a:r>
            <a:r>
              <a:rPr b="0" lang="en-DE" sz="1800" spc="-1" strike="noStrike">
                <a:solidFill>
                  <a:schemeClr val="dk1"/>
                </a:solidFill>
                <a:latin typeface="Aptos"/>
              </a:rPr>
              <a:t>°</a:t>
            </a:r>
            <a:r>
              <a:rPr b="0" lang="en-US" sz="1800" spc="-1" strike="noStrike">
                <a:solidFill>
                  <a:schemeClr val="dk1"/>
                </a:solidFill>
                <a:latin typeface="Aptos"/>
              </a:rPr>
              <a:t> to expand the azimuth coverage.</a:t>
            </a:r>
            <a:endParaRPr b="0" lang="en-DE" sz="1800" spc="-1" strike="noStrike">
              <a:solidFill>
                <a:schemeClr val="dk1"/>
              </a:solidFill>
              <a:latin typeface="Aptos"/>
            </a:endParaRPr>
          </a:p>
        </p:txBody>
      </p:sp>
      <p:pic>
        <p:nvPicPr>
          <p:cNvPr id="65" name="Picture 20" descr="A close up of a device&#10;&#10;AI-generated content may be incorrect."/>
          <p:cNvPicPr/>
          <p:nvPr/>
        </p:nvPicPr>
        <p:blipFill>
          <a:blip r:embed="rId3"/>
          <a:srcRect l="17256" t="8338" r="12859" b="21058"/>
          <a:stretch/>
        </p:blipFill>
        <p:spPr>
          <a:xfrm>
            <a:off x="7234920" y="3866040"/>
            <a:ext cx="2804760" cy="2292120"/>
          </a:xfrm>
          <a:prstGeom prst="rect">
            <a:avLst/>
          </a:prstGeom>
          <a:ln w="0">
            <a:noFill/>
          </a:ln>
        </p:spPr>
      </p:pic>
      <p:sp>
        <p:nvSpPr>
          <p:cNvPr id="66" name="PlaceHolder 3"/>
          <p:cNvSpPr/>
          <p:nvPr/>
        </p:nvSpPr>
        <p:spPr>
          <a:xfrm>
            <a:off x="4038480" y="6356520"/>
            <a:ext cx="4114080" cy="364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200" spc="-1" strike="noStrike">
                <a:solidFill>
                  <a:schemeClr val="lt1"/>
                </a:solidFill>
                <a:latin typeface="Aptos"/>
              </a:rPr>
              <a:t>Luis Fernando Rodriguez Gutierrez FH Dortmund, 2025, Master ESE </a:t>
            </a:r>
            <a:endParaRPr b="0" lang="en-US" sz="1200" spc="-1" strike="noStrike">
              <a:solidFill>
                <a:srgbClr val="000000"/>
              </a:solidFill>
              <a:latin typeface="Arial"/>
            </a:endParaRPr>
          </a:p>
        </p:txBody>
      </p:sp>
      <p:sp>
        <p:nvSpPr>
          <p:cNvPr id="67" name="PlaceHolder 4"/>
          <p:cNvSpPr/>
          <p:nvPr/>
        </p:nvSpPr>
        <p:spPr>
          <a:xfrm>
            <a:off x="8610480" y="6356520"/>
            <a:ext cx="2742480" cy="364320"/>
          </a:xfrm>
          <a:prstGeom prst="rect">
            <a:avLst/>
          </a:prstGeom>
          <a:noFill/>
          <a:ln w="0">
            <a:noFill/>
          </a:ln>
        </p:spPr>
        <p:style>
          <a:lnRef idx="0"/>
          <a:fillRef idx="0"/>
          <a:effectRef idx="0"/>
          <a:fontRef idx="minor"/>
        </p:style>
        <p:txBody>
          <a:bodyPr lIns="90000" rIns="90000" tIns="45000" bIns="45000" anchor="t">
            <a:noAutofit/>
          </a:bodyPr>
          <a:p>
            <a:pPr algn="r" defTabSz="914400">
              <a:lnSpc>
                <a:spcPct val="100000"/>
              </a:lnSpc>
            </a:pPr>
            <a:fld id="{3AEC7274-E0A4-46A6-BB74-34A935F79354}" type="slidenum">
              <a:rPr b="0" lang="en-DE" sz="1200" spc="-1" strike="noStrike">
                <a:solidFill>
                  <a:schemeClr val="lt1"/>
                </a:solidFill>
                <a:latin typeface="Aptos"/>
              </a:rPr>
              <a:t>&lt;number&gt;</a:t>
            </a:fld>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992</TotalTime>
  <Application>LibreOffice/24.2.7.2$Linux_X86_64 LibreOffice_project/420$Build-2</Application>
  <AppVersion>15.0000</AppVersion>
  <Words>1773</Words>
  <Paragraphs>253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2025-10-17T18:40:11Z</dcterms:created>
  <dc:creator>Luis Fernando Rodriguez Gutierrez</dc:creator>
  <dc:description/>
  <dc:language>en-US</dc:language>
  <cp:lastModifiedBy/>
  <dcterms:modified xsi:type="dcterms:W3CDTF">2025-10-24T19:40:02Z</dcterms:modified>
  <cp:revision>41</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0x010100F3FCC0E62B7B404287F0BFF21FB20BAD</vt:lpwstr>
  </property>
  <property fmtid="{D5CDD505-2E9C-101B-9397-08002B2CF9AE}" pid="3" name="Notes">
    <vt:i4>1</vt:i4>
  </property>
  <property fmtid="{D5CDD505-2E9C-101B-9397-08002B2CF9AE}" pid="4" name="PresentationFormat">
    <vt:lpwstr>Widescreen</vt:lpwstr>
  </property>
  <property fmtid="{D5CDD505-2E9C-101B-9397-08002B2CF9AE}" pid="5" name="Slides">
    <vt:i4>41</vt:i4>
  </property>
</Properties>
</file>